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70" r:id="rId4"/>
    <p:sldId id="272" r:id="rId5"/>
    <p:sldId id="279" r:id="rId6"/>
    <p:sldId id="273" r:id="rId7"/>
    <p:sldId id="277" r:id="rId8"/>
    <p:sldId id="274" r:id="rId9"/>
    <p:sldId id="278" r:id="rId10"/>
    <p:sldId id="276" r:id="rId11"/>
    <p:sldId id="267" r:id="rId12"/>
    <p:sldId id="268" r:id="rId13"/>
    <p:sldId id="269" r:id="rId14"/>
    <p:sldId id="259" r:id="rId15"/>
    <p:sldId id="261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29" autoAdjust="0"/>
  </p:normalViewPr>
  <p:slideViewPr>
    <p:cSldViewPr>
      <p:cViewPr varScale="1">
        <p:scale>
          <a:sx n="91" d="100"/>
          <a:sy n="91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F9FF2-702F-4544-9FE1-AB2EA1D257D9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F9C64-65E7-4409-B589-9FE8C54C8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The outline is based on the example describing how we can integrate synchronous BIP</a:t>
            </a:r>
          </a:p>
          <a:p>
            <a:pPr>
              <a:buFontTx/>
              <a:buChar char="-"/>
            </a:pPr>
            <a:r>
              <a:rPr lang="en-US" baseline="0" dirty="0" smtClean="0"/>
              <a:t> There are some major differences: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n-US" baseline="0" dirty="0" err="1" smtClean="0"/>
              <a:t>HybridSAL</a:t>
            </a:r>
            <a:r>
              <a:rPr lang="en-US" baseline="0" dirty="0" smtClean="0"/>
              <a:t> is not compositional and it requires a model that composes multiple components,  both physical and cyber</a:t>
            </a:r>
          </a:p>
          <a:p>
            <a:pPr>
              <a:buFontTx/>
              <a:buChar char="-"/>
            </a:pPr>
            <a:r>
              <a:rPr lang="en-US" baseline="0" dirty="0" smtClean="0"/>
              <a:t> It does not make sense to import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 models for the physical components as we do for software components using </a:t>
            </a:r>
            <a:r>
              <a:rPr lang="en-US" baseline="0" dirty="0" err="1" smtClean="0"/>
              <a:t>ESMoL</a:t>
            </a:r>
            <a:r>
              <a:rPr lang="en-US" baseline="0" dirty="0" smtClean="0"/>
              <a:t>, the direction is reverse, the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 model of the physical components is generated by our BG language</a:t>
            </a:r>
          </a:p>
          <a:p>
            <a:pPr>
              <a:buFontTx/>
              <a:buChar char="-"/>
            </a:pPr>
            <a:r>
              <a:rPr lang="en-US" baseline="0" dirty="0" smtClean="0"/>
              <a:t> First, we need to define the composition of the physical and software components in our architecture language which becomes a new component and then generate the model</a:t>
            </a:r>
          </a:p>
          <a:p>
            <a:pPr>
              <a:buFontTx/>
              <a:buChar char="-"/>
            </a:pPr>
            <a:r>
              <a:rPr lang="en-US" baseline="0" dirty="0" smtClean="0"/>
              <a:t> We could generate (1) hybrid automata models directly or (2) generate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Stateflow</a:t>
            </a:r>
            <a:r>
              <a:rPr lang="en-US" baseline="0" dirty="0" smtClean="0"/>
              <a:t>  models and from that hybrid automata</a:t>
            </a:r>
          </a:p>
          <a:p>
            <a:pPr>
              <a:buFontTx/>
              <a:buChar char="-"/>
            </a:pPr>
            <a:r>
              <a:rPr lang="en-US" baseline="0" dirty="0" smtClean="0"/>
              <a:t> The second choice seems better because we can link simulation and verification and we can reuse our existing work for transforming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Stateflow</a:t>
            </a:r>
            <a:r>
              <a:rPr lang="en-US" baseline="0" dirty="0" smtClean="0"/>
              <a:t> to Hybrid automata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To</a:t>
            </a:r>
            <a:r>
              <a:rPr lang="en-US" baseline="0" dirty="0" smtClean="0"/>
              <a:t> back-propagate the verification results we need an association between the model (composition of a few components) and the requirements</a:t>
            </a:r>
          </a:p>
          <a:p>
            <a:pPr>
              <a:buFontTx/>
              <a:buChar char="-"/>
            </a:pPr>
            <a:r>
              <a:rPr lang="en-US" baseline="0" dirty="0" smtClean="0"/>
              <a:t>- we need to describe how this is done technically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BDB6C8-79C9-41C3-A252-7ACE92CDCE9E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We need</a:t>
            </a:r>
            <a:r>
              <a:rPr lang="en-US" baseline="0" dirty="0" smtClean="0"/>
              <a:t> to explain how the verification results are used in DESERT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HybridSAL</a:t>
            </a:r>
            <a:r>
              <a:rPr lang="en-US" baseline="0" dirty="0" smtClean="0"/>
              <a:t> is used to verify safety properties of hybrid automata models</a:t>
            </a:r>
          </a:p>
          <a:p>
            <a:pPr>
              <a:buFontTx/>
              <a:buChar char="-"/>
            </a:pPr>
            <a:r>
              <a:rPr lang="en-US" dirty="0" smtClean="0"/>
              <a:t> The hybrid</a:t>
            </a:r>
            <a:r>
              <a:rPr lang="en-US" baseline="0" dirty="0" smtClean="0"/>
              <a:t> automata models describe the behavior of physical components controlled by software</a:t>
            </a:r>
          </a:p>
          <a:p>
            <a:pPr>
              <a:buFontTx/>
              <a:buChar char="-"/>
            </a:pPr>
            <a:r>
              <a:rPr lang="en-US" baseline="0" dirty="0" smtClean="0"/>
              <a:t> For the case study, the physical components include pipes, compressors, and so on that can be easily modeled by BGs, the software components implement two set-point controllers, and the supervisory controller</a:t>
            </a:r>
          </a:p>
          <a:p>
            <a:pPr>
              <a:buFontTx/>
              <a:buChar char="-"/>
            </a:pPr>
            <a:r>
              <a:rPr lang="en-US" baseline="0" dirty="0" smtClean="0"/>
              <a:t> The behavior of the physical components in </a:t>
            </a:r>
            <a:r>
              <a:rPr lang="en-US" baseline="0" dirty="0" err="1" smtClean="0"/>
              <a:t>HybridSAL</a:t>
            </a:r>
            <a:r>
              <a:rPr lang="en-US" baseline="0" dirty="0" smtClean="0"/>
              <a:t> is typically abstracted by simple differential equations, but this can be supported by the BG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HybridSAL</a:t>
            </a:r>
            <a:r>
              <a:rPr lang="en-US" baseline="0" dirty="0" smtClean="0"/>
              <a:t> is used to verify safety properties of hybrid automata models</a:t>
            </a:r>
          </a:p>
          <a:p>
            <a:pPr>
              <a:buFontTx/>
              <a:buChar char="-"/>
            </a:pPr>
            <a:r>
              <a:rPr lang="en-US" dirty="0" smtClean="0"/>
              <a:t> The hybrid</a:t>
            </a:r>
            <a:r>
              <a:rPr lang="en-US" baseline="0" dirty="0" smtClean="0"/>
              <a:t> automata models describe the behavior of physical components controlled by software</a:t>
            </a:r>
          </a:p>
          <a:p>
            <a:pPr>
              <a:buFontTx/>
              <a:buChar char="-"/>
            </a:pPr>
            <a:r>
              <a:rPr lang="en-US" baseline="0" dirty="0" smtClean="0"/>
              <a:t> For the case study, the physical components include pipes, compressors, and so on that can be easily modeled by BGs, the software components implement two set-point controllers, and the supervisory controller</a:t>
            </a:r>
          </a:p>
          <a:p>
            <a:pPr>
              <a:buFontTx/>
              <a:buChar char="-"/>
            </a:pPr>
            <a:r>
              <a:rPr lang="en-US" baseline="0" dirty="0" smtClean="0"/>
              <a:t> The behavior of the physical components in </a:t>
            </a:r>
            <a:r>
              <a:rPr lang="en-US" baseline="0" dirty="0" err="1" smtClean="0"/>
              <a:t>HybridSAL</a:t>
            </a:r>
            <a:r>
              <a:rPr lang="en-US" baseline="0" dirty="0" smtClean="0"/>
              <a:t> is typically abstracted by simple differential equations, but this can be supported by the BG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We will need a slide</a:t>
            </a:r>
            <a:r>
              <a:rPr lang="en-US" baseline="0" dirty="0" smtClean="0"/>
              <a:t> describing the main idea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 to describe</a:t>
            </a:r>
            <a:r>
              <a:rPr lang="en-US" baseline="0" dirty="0" smtClean="0"/>
              <a:t> this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We need to describe our model transformations here</a:t>
            </a:r>
          </a:p>
          <a:p>
            <a:pPr>
              <a:buFontTx/>
              <a:buChar char="-"/>
            </a:pPr>
            <a:r>
              <a:rPr lang="en-US" baseline="0" dirty="0" smtClean="0"/>
              <a:t>- BGs -&gt;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 exists already (</a:t>
            </a:r>
            <a:r>
              <a:rPr lang="en-US" baseline="0" dirty="0" err="1" smtClean="0"/>
              <a:t>Zsolt</a:t>
            </a:r>
            <a:r>
              <a:rPr lang="en-US" baseline="0" dirty="0" smtClean="0"/>
              <a:t>)</a:t>
            </a:r>
          </a:p>
          <a:p>
            <a:pPr>
              <a:buFontTx/>
              <a:buChar char="-"/>
            </a:pPr>
            <a:r>
              <a:rPr lang="en-US" baseline="0" dirty="0" smtClean="0"/>
              <a:t>- </a:t>
            </a:r>
            <a:r>
              <a:rPr lang="en-US" baseline="0" dirty="0" err="1" smtClean="0"/>
              <a:t>ESMoL</a:t>
            </a:r>
            <a:r>
              <a:rPr lang="en-US" baseline="0" dirty="0" smtClean="0"/>
              <a:t> -&gt;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Stateflow</a:t>
            </a:r>
            <a:r>
              <a:rPr lang="en-US" baseline="0" dirty="0" smtClean="0"/>
              <a:t>  does not exist, we have the reverse, and also we generate code for implementing the controller on a specific platform</a:t>
            </a:r>
          </a:p>
          <a:p>
            <a:pPr>
              <a:buFontTx/>
              <a:buChar char="-"/>
            </a:pPr>
            <a:r>
              <a:rPr lang="en-US" baseline="0" dirty="0" smtClean="0"/>
              <a:t>- We need to describe how ports and connections in the architecture language are transformed</a:t>
            </a:r>
          </a:p>
          <a:p>
            <a:pPr>
              <a:buFontTx/>
              <a:buChar char="-"/>
            </a:pPr>
            <a:r>
              <a:rPr lang="en-US" baseline="0" dirty="0" smtClean="0"/>
              <a:t>- </a:t>
            </a:r>
            <a:r>
              <a:rPr lang="en-US" baseline="0" dirty="0" err="1" smtClean="0"/>
              <a:t>Simulink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Stateflow</a:t>
            </a:r>
            <a:r>
              <a:rPr lang="en-US" baseline="0" dirty="0" smtClean="0"/>
              <a:t> -&gt; Hybrid Automata, this has been done but needs revising and possibly implementation</a:t>
            </a:r>
          </a:p>
          <a:p>
            <a:pPr>
              <a:buFontTx/>
              <a:buChar char="-"/>
            </a:pPr>
            <a:r>
              <a:rPr lang="en-US" baseline="0" dirty="0" smtClean="0"/>
              <a:t>- It will be great if we can be a little bit specific about capturing some </a:t>
            </a:r>
            <a:r>
              <a:rPr lang="en-US" baseline="0" dirty="0" err="1" smtClean="0"/>
              <a:t>HybridSAL</a:t>
            </a:r>
            <a:r>
              <a:rPr lang="en-US" baseline="0" dirty="0" smtClean="0"/>
              <a:t> assumptions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-- Ideally, we need a model capturing</a:t>
            </a:r>
            <a:r>
              <a:rPr lang="en-US" baseline="0" dirty="0" smtClean="0"/>
              <a:t> the components and their interactions involved in the CAC case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err="1" smtClean="0"/>
              <a:t>Hybrid</a:t>
            </a:r>
            <a:r>
              <a:rPr lang="en-US" baseline="0" dirty="0" err="1" smtClean="0"/>
              <a:t>SAL</a:t>
            </a:r>
            <a:r>
              <a:rPr lang="en-US" baseline="0" dirty="0" smtClean="0"/>
              <a:t> uses basically LTL, we need to understand if there is anything else</a:t>
            </a:r>
          </a:p>
          <a:p>
            <a:pPr>
              <a:buFontTx/>
              <a:buChar char="-"/>
            </a:pPr>
            <a:r>
              <a:rPr lang="en-US" baseline="0" dirty="0" smtClean="0"/>
              <a:t> We need to describe how we capture this language in our requirements language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F9C64-65E7-4409-B589-9FE8C54C8EB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38" y="722313"/>
            <a:ext cx="8621712" cy="5461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338" y="1690688"/>
            <a:ext cx="4240212" cy="46132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2950" y="1690688"/>
            <a:ext cx="4241800" cy="46132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93239-D8C5-4BFA-B43C-9E35FD880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27800"/>
            <a:ext cx="2895600" cy="193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7800"/>
            <a:ext cx="2133600" cy="193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0" y="1524000"/>
            <a:ext cx="9144000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8" name="Picture 21" descr="isi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8601" y="336353"/>
            <a:ext cx="1066800" cy="73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jporter\Desktop\Publications\MURI\ESWeek09\figures\vandy_icon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9402" y="337165"/>
            <a:ext cx="893598" cy="72963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Integrating </a:t>
            </a:r>
            <a:r>
              <a:rPr lang="en-US" dirty="0" err="1" smtClean="0"/>
              <a:t>HybridSAL</a:t>
            </a:r>
            <a:r>
              <a:rPr lang="en-US" dirty="0" smtClean="0"/>
              <a:t> into the META Language and Design Flow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December 22,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3200" dirty="0" smtClean="0"/>
              <a:t>Model Translation: </a:t>
            </a:r>
            <a:br>
              <a:rPr lang="en-US" sz="3200" dirty="0" smtClean="0"/>
            </a:br>
            <a:r>
              <a:rPr lang="en-US" dirty="0" err="1" smtClean="0"/>
              <a:t>CyPhy</a:t>
            </a:r>
            <a:r>
              <a:rPr lang="en-US" dirty="0" smtClean="0"/>
              <a:t> (BGs and </a:t>
            </a:r>
            <a:r>
              <a:rPr lang="en-US" dirty="0" err="1" smtClean="0"/>
              <a:t>ESMoL</a:t>
            </a:r>
            <a:r>
              <a:rPr lang="en-US" dirty="0" smtClean="0"/>
              <a:t>) -&gt; </a:t>
            </a:r>
            <a:r>
              <a:rPr lang="en-US" dirty="0" err="1" smtClean="0"/>
              <a:t>Simulink</a:t>
            </a:r>
            <a:r>
              <a:rPr lang="en-US" dirty="0" smtClean="0"/>
              <a:t>/</a:t>
            </a:r>
            <a:r>
              <a:rPr lang="en-US" dirty="0" err="1" smtClean="0"/>
              <a:t>Stateflow</a:t>
            </a:r>
            <a:r>
              <a:rPr lang="en-US" dirty="0" smtClean="0"/>
              <a:t> - &gt; Hybrid Automata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 in </a:t>
            </a:r>
            <a:r>
              <a:rPr lang="en-US" dirty="0" err="1" smtClean="0"/>
              <a:t>CyPhy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Simulink</a:t>
            </a:r>
            <a:r>
              <a:rPr lang="en-US" dirty="0" smtClean="0"/>
              <a:t>/</a:t>
            </a:r>
            <a:r>
              <a:rPr lang="en-US" dirty="0" err="1" smtClean="0"/>
              <a:t>Stateflow</a:t>
            </a:r>
            <a:r>
              <a:rPr lang="en-US" dirty="0" smtClean="0"/>
              <a:t> Model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HybridSAL</a:t>
            </a:r>
            <a:r>
              <a:rPr lang="en-US" dirty="0" smtClean="0"/>
              <a:t> model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Safety Properties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Backpropagating</a:t>
            </a:r>
            <a:r>
              <a:rPr lang="en-US" dirty="0" smtClean="0"/>
              <a:t> Verification</a:t>
            </a:r>
            <a:br>
              <a:rPr lang="en-US" dirty="0" smtClean="0"/>
            </a:br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u="sng" dirty="0" err="1" smtClean="0"/>
              <a:t>DE</a:t>
            </a:r>
            <a:r>
              <a:rPr lang="en-US" dirty="0" err="1" smtClean="0"/>
              <a:t>sign</a:t>
            </a:r>
            <a:r>
              <a:rPr lang="en-US" dirty="0" smtClean="0"/>
              <a:t> </a:t>
            </a:r>
            <a:r>
              <a:rPr lang="en-US" u="sng" dirty="0" smtClean="0"/>
              <a:t>S</a:t>
            </a:r>
            <a:r>
              <a:rPr lang="en-US" dirty="0" smtClean="0"/>
              <a:t>pace </a:t>
            </a:r>
            <a:r>
              <a:rPr lang="en-US" u="sng" dirty="0" err="1" smtClean="0"/>
              <a:t>E</a:t>
            </a:r>
            <a:r>
              <a:rPr lang="en-US" dirty="0" err="1" smtClean="0"/>
              <a:t>xplo</a:t>
            </a:r>
            <a:r>
              <a:rPr lang="en-US" u="sng" dirty="0" err="1" smtClean="0"/>
              <a:t>R</a:t>
            </a:r>
            <a:r>
              <a:rPr lang="en-US" dirty="0" err="1" smtClean="0"/>
              <a:t>ation</a:t>
            </a:r>
            <a:r>
              <a:rPr lang="en-US" dirty="0" smtClean="0"/>
              <a:t> </a:t>
            </a:r>
            <a:r>
              <a:rPr lang="en-US" u="sng" dirty="0" smtClean="0"/>
              <a:t>T</a:t>
            </a:r>
            <a:r>
              <a:rPr lang="en-US" dirty="0" smtClean="0"/>
              <a:t>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Demonstrate how </a:t>
            </a:r>
            <a:r>
              <a:rPr lang="en-US" dirty="0" err="1" smtClean="0"/>
              <a:t>HybridSAL</a:t>
            </a:r>
            <a:r>
              <a:rPr lang="en-US" dirty="0" smtClean="0"/>
              <a:t> can be integrated with the Vanderbilt META Design Flow and Language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HybridSAL</a:t>
            </a:r>
            <a:r>
              <a:rPr lang="en-US" dirty="0" smtClean="0"/>
              <a:t> as a template for integrating other verification tools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META Design Flow</a:t>
            </a:r>
          </a:p>
          <a:p>
            <a:r>
              <a:rPr lang="en-US" dirty="0" smtClean="0"/>
              <a:t>META Language: </a:t>
            </a:r>
            <a:r>
              <a:rPr lang="en-US" dirty="0" err="1" smtClean="0"/>
              <a:t>CyPhy</a:t>
            </a:r>
            <a:endParaRPr lang="en-US" dirty="0" smtClean="0"/>
          </a:p>
          <a:p>
            <a:pPr lvl="1"/>
            <a:r>
              <a:rPr lang="en-US" dirty="0" smtClean="0"/>
              <a:t>Architecture language</a:t>
            </a:r>
          </a:p>
          <a:p>
            <a:pPr lvl="1"/>
            <a:r>
              <a:rPr lang="en-US" dirty="0" smtClean="0"/>
              <a:t>Bong Graph Language</a:t>
            </a:r>
          </a:p>
          <a:p>
            <a:pPr lvl="1"/>
            <a:r>
              <a:rPr lang="en-US" dirty="0" err="1" smtClean="0"/>
              <a:t>ESMoL</a:t>
            </a:r>
            <a:endParaRPr lang="en-US" dirty="0" smtClean="0"/>
          </a:p>
          <a:p>
            <a:pPr lvl="1"/>
            <a:r>
              <a:rPr lang="en-US" dirty="0" smtClean="0"/>
              <a:t>Requirements language</a:t>
            </a:r>
          </a:p>
          <a:p>
            <a:r>
              <a:rPr lang="en-US" dirty="0" smtClean="0"/>
              <a:t>Integration of </a:t>
            </a:r>
            <a:r>
              <a:rPr lang="en-US" dirty="0" err="1" smtClean="0"/>
              <a:t>HybridSAL</a:t>
            </a:r>
            <a:r>
              <a:rPr lang="en-US" dirty="0" smtClean="0"/>
              <a:t> into </a:t>
            </a:r>
            <a:r>
              <a:rPr lang="en-US" dirty="0" err="1" smtClean="0"/>
              <a:t>CyPhy</a:t>
            </a:r>
            <a:endParaRPr lang="en-US" dirty="0" smtClean="0"/>
          </a:p>
          <a:p>
            <a:pPr lvl="1"/>
            <a:r>
              <a:rPr lang="en-US" dirty="0" smtClean="0"/>
              <a:t>Model translation</a:t>
            </a:r>
          </a:p>
          <a:p>
            <a:pPr lvl="2"/>
            <a:r>
              <a:rPr lang="en-US" dirty="0" err="1" smtClean="0"/>
              <a:t>CyPhy</a:t>
            </a:r>
            <a:r>
              <a:rPr lang="en-US" dirty="0" smtClean="0"/>
              <a:t> (BGs and </a:t>
            </a:r>
            <a:r>
              <a:rPr lang="en-US" dirty="0" err="1" smtClean="0"/>
              <a:t>ESMoL</a:t>
            </a:r>
            <a:r>
              <a:rPr lang="en-US" dirty="0" smtClean="0"/>
              <a:t>) -&gt; </a:t>
            </a:r>
            <a:r>
              <a:rPr lang="en-US" dirty="0" err="1" smtClean="0"/>
              <a:t>Simulink</a:t>
            </a:r>
            <a:r>
              <a:rPr lang="en-US" dirty="0" smtClean="0"/>
              <a:t>/</a:t>
            </a:r>
            <a:r>
              <a:rPr lang="en-US" dirty="0" err="1" smtClean="0"/>
              <a:t>Stateflow</a:t>
            </a:r>
            <a:r>
              <a:rPr lang="en-US" dirty="0" smtClean="0"/>
              <a:t> - &gt; Hybrid Automata</a:t>
            </a:r>
          </a:p>
          <a:p>
            <a:pPr lvl="1"/>
            <a:r>
              <a:rPr lang="en-US" dirty="0" smtClean="0"/>
              <a:t>Safety properties</a:t>
            </a:r>
          </a:p>
          <a:p>
            <a:pPr lvl="2"/>
            <a:r>
              <a:rPr lang="en-US" dirty="0" smtClean="0"/>
              <a:t>Requirements sublanguage for LTL used by </a:t>
            </a:r>
            <a:r>
              <a:rPr lang="en-US" dirty="0" err="1" smtClean="0"/>
              <a:t>HybridSAL</a:t>
            </a:r>
            <a:endParaRPr lang="en-US" dirty="0" smtClean="0"/>
          </a:p>
          <a:p>
            <a:pPr lvl="1"/>
            <a:r>
              <a:rPr lang="en-US" dirty="0" err="1" smtClean="0"/>
              <a:t>Backpropagation</a:t>
            </a:r>
            <a:r>
              <a:rPr lang="en-US" dirty="0" smtClean="0"/>
              <a:t> of verification results</a:t>
            </a:r>
          </a:p>
          <a:p>
            <a:r>
              <a:rPr lang="en-US" dirty="0" smtClean="0"/>
              <a:t>Design space exploration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14400" y="4800600"/>
            <a:ext cx="2743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Design Flow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219200" y="1722581"/>
            <a:ext cx="2209800" cy="4754419"/>
            <a:chOff x="1524000" y="1066800"/>
            <a:chExt cx="2514600" cy="5410200"/>
          </a:xfrm>
        </p:grpSpPr>
        <p:sp>
          <p:nvSpPr>
            <p:cNvPr id="16" name="Rectangle 15"/>
            <p:cNvSpPr/>
            <p:nvPr/>
          </p:nvSpPr>
          <p:spPr>
            <a:xfrm>
              <a:off x="1524000" y="1066800"/>
              <a:ext cx="2514600" cy="990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GME: Models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0" y="2209800"/>
              <a:ext cx="25146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DESERT</a:t>
              </a:r>
              <a:endParaRPr lang="en-US" sz="2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24000" y="3124200"/>
              <a:ext cx="25146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MDAO</a:t>
              </a:r>
              <a:endParaRPr lang="en-US" sz="2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524000" y="3810000"/>
              <a:ext cx="25146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MFG</a:t>
              </a:r>
              <a:endParaRPr lang="en-US" sz="2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24000" y="4648200"/>
              <a:ext cx="2514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Bond Graph</a:t>
              </a:r>
              <a:endParaRPr lang="en-US" sz="2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524000" y="5257800"/>
              <a:ext cx="2514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ESMOL</a:t>
              </a:r>
              <a:endParaRPr lang="en-US" sz="2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24000" y="5943600"/>
              <a:ext cx="2514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Integrated </a:t>
              </a:r>
              <a:r>
                <a:rPr lang="en-US" sz="2400" dirty="0" err="1" smtClean="0"/>
                <a:t>Sim</a:t>
              </a:r>
              <a:endParaRPr lang="en-US" sz="24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16200000" flipH="1">
              <a:off x="-95250" y="3981450"/>
              <a:ext cx="3886200" cy="38100"/>
            </a:xfrm>
            <a:prstGeom prst="straightConnector1">
              <a:avLst/>
            </a:prstGeom>
            <a:ln w="57150">
              <a:solidFill>
                <a:srgbClr val="C0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6200000" flipV="1">
              <a:off x="1752600" y="3962400"/>
              <a:ext cx="4038600" cy="76200"/>
            </a:xfrm>
            <a:prstGeom prst="straightConnector1">
              <a:avLst/>
            </a:prstGeom>
            <a:ln w="57150">
              <a:solidFill>
                <a:srgbClr val="C0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Left-Right Arrow 25"/>
          <p:cNvSpPr/>
          <p:nvPr/>
        </p:nvSpPr>
        <p:spPr>
          <a:xfrm>
            <a:off x="3657600" y="5181600"/>
            <a:ext cx="1747350" cy="3048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410200" y="4724400"/>
            <a:ext cx="2971800" cy="1200329"/>
          </a:xfrm>
          <a:prstGeom prst="rect">
            <a:avLst/>
          </a:prstGeom>
          <a:solidFill>
            <a:srgbClr val="C000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HybridSAL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Safety properties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Design Flow</a:t>
            </a:r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152400" y="1752600"/>
            <a:ext cx="4953000" cy="4419600"/>
            <a:chOff x="152400" y="1752600"/>
            <a:chExt cx="4953000" cy="4419600"/>
          </a:xfrm>
        </p:grpSpPr>
        <p:grpSp>
          <p:nvGrpSpPr>
            <p:cNvPr id="50" name="Group 49"/>
            <p:cNvGrpSpPr/>
            <p:nvPr/>
          </p:nvGrpSpPr>
          <p:grpSpPr>
            <a:xfrm>
              <a:off x="152400" y="1752600"/>
              <a:ext cx="4953000" cy="4419600"/>
              <a:chOff x="152400" y="1752600"/>
              <a:chExt cx="4953000" cy="44196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581400" y="2895600"/>
                <a:ext cx="1524000" cy="83820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err="1" smtClean="0"/>
                  <a:t>HybridSAL</a:t>
                </a:r>
                <a:endParaRPr lang="en-US" sz="2400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152400" y="1752600"/>
                <a:ext cx="4953000" cy="4419600"/>
                <a:chOff x="152400" y="1752600"/>
                <a:chExt cx="4953000" cy="441960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228600" y="1752600"/>
                  <a:ext cx="2895600" cy="60267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dirty="0" smtClean="0"/>
                    <a:t>DESERT</a:t>
                  </a:r>
                  <a:endParaRPr lang="en-US" sz="2400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581400" y="3962400"/>
                  <a:ext cx="1524000" cy="1143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dirty="0" err="1" smtClean="0"/>
                    <a:t>Simulink</a:t>
                  </a:r>
                  <a:r>
                    <a:rPr lang="en-US" sz="2400" dirty="0" smtClean="0"/>
                    <a:t>/</a:t>
                  </a:r>
                </a:p>
                <a:p>
                  <a:pPr algn="ctr"/>
                  <a:r>
                    <a:rPr lang="en-US" sz="2400" dirty="0" err="1" smtClean="0"/>
                    <a:t>Stateflow</a:t>
                  </a:r>
                  <a:endParaRPr lang="en-US" sz="2400" dirty="0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152400" y="2438400"/>
                  <a:ext cx="2971800" cy="3733800"/>
                  <a:chOff x="0" y="3352800"/>
                  <a:chExt cx="2971800" cy="3733800"/>
                </a:xfrm>
              </p:grpSpPr>
              <p:sp>
                <p:nvSpPr>
                  <p:cNvPr id="25" name="Rounded Rectangle 24"/>
                  <p:cNvSpPr/>
                  <p:nvPr/>
                </p:nvSpPr>
                <p:spPr>
                  <a:xfrm>
                    <a:off x="0" y="3352800"/>
                    <a:ext cx="2971800" cy="3733800"/>
                  </a:xfrm>
                  <a:prstGeom prst="round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vert="vert270" rtlCol="0" anchor="t" anchorCtr="0"/>
                  <a:lstStyle/>
                  <a:p>
                    <a:pPr algn="ctr"/>
                    <a:r>
                      <a:rPr lang="en-US" sz="2400" dirty="0" smtClean="0"/>
                      <a:t>GME Models</a:t>
                    </a:r>
                    <a:endParaRPr lang="en-US" sz="2400" dirty="0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685800" y="3810000"/>
                    <a:ext cx="2209800" cy="87052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Requirements</a:t>
                    </a:r>
                    <a:endParaRPr lang="en-US" sz="2400" dirty="0" smtClean="0"/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685800" y="5943600"/>
                    <a:ext cx="2209800" cy="60267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Architecture</a:t>
                    </a:r>
                    <a:endParaRPr lang="en-US" sz="2400" dirty="0"/>
                  </a:p>
                </p:txBody>
              </p:sp>
              <p:sp>
                <p:nvSpPr>
                  <p:cNvPr id="20" name="Rectangle 19"/>
                  <p:cNvSpPr/>
                  <p:nvPr/>
                </p:nvSpPr>
                <p:spPr>
                  <a:xfrm>
                    <a:off x="685800" y="4800600"/>
                    <a:ext cx="2209800" cy="46874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Bond Graph</a:t>
                    </a:r>
                    <a:endParaRPr lang="en-US" sz="2400" dirty="0"/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>
                    <a:off x="685800" y="5410200"/>
                    <a:ext cx="2209800" cy="46874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err="1" smtClean="0"/>
                      <a:t>ESMoL</a:t>
                    </a:r>
                    <a:endParaRPr lang="en-US" sz="2400" dirty="0"/>
                  </a:p>
                </p:txBody>
              </p:sp>
            </p:grp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3048000" y="4185226"/>
                  <a:ext cx="533400" cy="577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rot="10800000" flipV="1">
                  <a:off x="3048000" y="4794827"/>
                  <a:ext cx="533400" cy="577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rot="5400000">
                  <a:off x="1181100" y="2628900"/>
                  <a:ext cx="53340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rot="5400000" flipH="1" flipV="1">
                  <a:off x="2171700" y="2628900"/>
                  <a:ext cx="53340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Straight Arrow Connector 40"/>
              <p:cNvCxnSpPr>
                <a:stCxn id="18" idx="0"/>
                <a:endCxn id="22" idx="2"/>
              </p:cNvCxnSpPr>
              <p:nvPr/>
            </p:nvCxnSpPr>
            <p:spPr>
              <a:xfrm rot="5400000" flipH="1" flipV="1">
                <a:off x="4229100" y="3848100"/>
                <a:ext cx="2286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22" idx="1"/>
                <a:endCxn id="16" idx="3"/>
              </p:cNvCxnSpPr>
              <p:nvPr/>
            </p:nvCxnSpPr>
            <p:spPr>
              <a:xfrm rot="10800000" flipV="1">
                <a:off x="3048000" y="3314700"/>
                <a:ext cx="533400" cy="161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/>
            <p:cNvCxnSpPr/>
            <p:nvPr/>
          </p:nvCxnSpPr>
          <p:spPr>
            <a:xfrm>
              <a:off x="3048000" y="4572000"/>
              <a:ext cx="533400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Language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Bong Graph Language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ESMoL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6923" t="19388" r="7692" b="21429"/>
          <a:stretch>
            <a:fillRect/>
          </a:stretch>
        </p:blipFill>
        <p:spPr bwMode="auto">
          <a:xfrm>
            <a:off x="381000" y="1752600"/>
            <a:ext cx="4800600" cy="25084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4" name="Straight Arrow Connector 3"/>
          <p:cNvCxnSpPr>
            <a:stCxn id="23" idx="0"/>
          </p:cNvCxnSpPr>
          <p:nvPr/>
        </p:nvCxnSpPr>
        <p:spPr>
          <a:xfrm rot="5400000" flipH="1" flipV="1">
            <a:off x="990600" y="3276600"/>
            <a:ext cx="457200" cy="4572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457200" y="1447800"/>
            <a:ext cx="1066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Processor</a:t>
            </a:r>
            <a:endParaRPr lang="en-US" sz="1600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685800" y="3581400"/>
            <a:ext cx="533400" cy="762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2"/>
          </p:cNvCxnSpPr>
          <p:nvPr/>
        </p:nvCxnSpPr>
        <p:spPr>
          <a:xfrm rot="16200000" flipH="1">
            <a:off x="876300" y="1866900"/>
            <a:ext cx="381000" cy="1524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5" idx="2"/>
          </p:cNvCxnSpPr>
          <p:nvPr/>
        </p:nvCxnSpPr>
        <p:spPr>
          <a:xfrm rot="5400000">
            <a:off x="2533650" y="2266950"/>
            <a:ext cx="609600" cy="3429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6781800" y="6019800"/>
            <a:ext cx="2209800" cy="685800"/>
          </a:xfrm>
          <a:prstGeom prst="round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SOFTWARE</a:t>
            </a:r>
          </a:p>
          <a:p>
            <a:pPr algn="ctr"/>
            <a:r>
              <a:rPr lang="en-US" sz="2000" dirty="0" smtClean="0"/>
              <a:t>IMPLEMENTATION</a:t>
            </a:r>
            <a:endParaRPr lang="en-US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10000" t="19388" r="22838" b="29592"/>
          <a:stretch>
            <a:fillRect/>
          </a:stretch>
        </p:blipFill>
        <p:spPr bwMode="auto">
          <a:xfrm>
            <a:off x="5285232" y="3200400"/>
            <a:ext cx="3858768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6781800" y="3581400"/>
            <a:ext cx="23622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Port == Message Instance</a:t>
            </a:r>
            <a:endParaRPr lang="en-US" sz="1600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rot="10800000">
            <a:off x="6324600" y="3581400"/>
            <a:ext cx="457200" cy="1524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410200" y="2743200"/>
            <a:ext cx="32004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Block == Component Instance</a:t>
            </a:r>
            <a:endParaRPr lang="en-US" sz="1600" dirty="0"/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rot="5400000">
            <a:off x="6591300" y="2933700"/>
            <a:ext cx="304800" cy="5334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667000" y="1828800"/>
            <a:ext cx="685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Bus</a:t>
            </a:r>
            <a:endParaRPr lang="en-US" sz="16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l="5385" t="21428" r="7692" b="10204"/>
          <a:stretch>
            <a:fillRect/>
          </a:stretch>
        </p:blipFill>
        <p:spPr bwMode="auto">
          <a:xfrm>
            <a:off x="228600" y="3810000"/>
            <a:ext cx="5181600" cy="3072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>
          <a:xfrm>
            <a:off x="0" y="4191000"/>
            <a:ext cx="28194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Ports == </a:t>
            </a:r>
            <a:r>
              <a:rPr lang="en-US" sz="1600" dirty="0" err="1" smtClean="0"/>
              <a:t>Comm</a:t>
            </a:r>
            <a:r>
              <a:rPr lang="en-US" sz="1600" dirty="0" smtClean="0"/>
              <a:t> Channels</a:t>
            </a:r>
            <a:endParaRPr lang="en-US" sz="1600" dirty="0"/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rot="16200000" flipH="1">
            <a:off x="1238250" y="4667250"/>
            <a:ext cx="533400" cy="190500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2667000" y="5385924"/>
            <a:ext cx="1295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Component Assignment</a:t>
            </a:r>
            <a:endParaRPr lang="en-US" sz="1600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rot="10800000">
            <a:off x="2286000" y="5690724"/>
            <a:ext cx="381000" cy="1588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438400" y="4572000"/>
            <a:ext cx="1371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Message</a:t>
            </a:r>
          </a:p>
          <a:p>
            <a:pPr algn="ctr"/>
            <a:r>
              <a:rPr lang="en-US" sz="1600" dirty="0" smtClean="0"/>
              <a:t>Assignment</a:t>
            </a:r>
            <a:endParaRPr lang="en-US" sz="1600" dirty="0"/>
          </a:p>
        </p:txBody>
      </p:sp>
      <p:cxnSp>
        <p:nvCxnSpPr>
          <p:cNvPr id="22" name="Straight Arrow Connector 21"/>
          <p:cNvCxnSpPr>
            <a:stCxn id="21" idx="3"/>
          </p:cNvCxnSpPr>
          <p:nvPr/>
        </p:nvCxnSpPr>
        <p:spPr>
          <a:xfrm>
            <a:off x="3810000" y="4800600"/>
            <a:ext cx="228600" cy="1588"/>
          </a:xfrm>
          <a:prstGeom prst="straightConnector1">
            <a:avLst/>
          </a:prstGeom>
          <a:ln w="381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304800" y="3733800"/>
            <a:ext cx="13716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Peripherals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724400" y="1676400"/>
            <a:ext cx="1828800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Platform Design</a:t>
            </a:r>
          </a:p>
          <a:p>
            <a:pPr algn="ctr"/>
            <a:r>
              <a:rPr lang="en-US" sz="1600" b="1" dirty="0" smtClean="0"/>
              <a:t>Model</a:t>
            </a:r>
            <a:endParaRPr lang="en-US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477000" y="5282625"/>
            <a:ext cx="1981200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Logical Architecture</a:t>
            </a:r>
          </a:p>
          <a:p>
            <a:pPr algn="ctr"/>
            <a:r>
              <a:rPr lang="en-US" sz="1600" b="1" dirty="0" smtClean="0"/>
              <a:t>(Dataflow)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029200"/>
            <a:ext cx="1447800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Software</a:t>
            </a:r>
          </a:p>
          <a:p>
            <a:pPr algn="ctr"/>
            <a:r>
              <a:rPr lang="en-US" sz="1600" b="1" dirty="0" smtClean="0"/>
              <a:t>Deployment</a:t>
            </a:r>
            <a:endParaRPr lang="en-US" sz="1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Language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3743</TotalTime>
  <Words>729</Words>
  <Application>Microsoft Office PowerPoint</Application>
  <PresentationFormat>On-screen Show (4:3)</PresentationFormat>
  <Paragraphs>111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Integrating HybridSAL into the META Language and Design Flow</vt:lpstr>
      <vt:lpstr>Objective</vt:lpstr>
      <vt:lpstr>Outline</vt:lpstr>
      <vt:lpstr>Preliminary Design Flow</vt:lpstr>
      <vt:lpstr>Preliminary Design Flow</vt:lpstr>
      <vt:lpstr>Architecture Language</vt:lpstr>
      <vt:lpstr>Bong Graph Language</vt:lpstr>
      <vt:lpstr>ESMoL</vt:lpstr>
      <vt:lpstr>Requirements Language</vt:lpstr>
      <vt:lpstr>Model Translation:  CyPhy (BGs and ESMoL) -&gt; Simulink/Stateflow - &gt; Hybrid Automata</vt:lpstr>
      <vt:lpstr>CAC in CyPhy</vt:lpstr>
      <vt:lpstr>Simulink/Stateflow Model</vt:lpstr>
      <vt:lpstr>HybridSAL model</vt:lpstr>
      <vt:lpstr>Safety Properties</vt:lpstr>
      <vt:lpstr>Backpropagating Verification Results</vt:lpstr>
      <vt:lpstr>DEsign Space ExploRation Tool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Compositional Verification of META languages</dc:title>
  <dc:creator>tihamer</dc:creator>
  <cp:lastModifiedBy>tihamer</cp:lastModifiedBy>
  <cp:revision>109</cp:revision>
  <dcterms:created xsi:type="dcterms:W3CDTF">2010-12-09T21:47:08Z</dcterms:created>
  <dcterms:modified xsi:type="dcterms:W3CDTF">2010-12-31T18:31:26Z</dcterms:modified>
</cp:coreProperties>
</file>