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63" r:id="rId2"/>
    <p:sldId id="256" r:id="rId3"/>
    <p:sldId id="265" r:id="rId4"/>
    <p:sldId id="264" r:id="rId5"/>
    <p:sldId id="260" r:id="rId6"/>
    <p:sldId id="259" r:id="rId7"/>
    <p:sldId id="273" r:id="rId8"/>
    <p:sldId id="275" r:id="rId9"/>
    <p:sldId id="279" r:id="rId10"/>
    <p:sldId id="274" r:id="rId11"/>
    <p:sldId id="276" r:id="rId12"/>
    <p:sldId id="277" r:id="rId13"/>
    <p:sldId id="278" r:id="rId14"/>
    <p:sldId id="280" r:id="rId15"/>
    <p:sldId id="281" r:id="rId16"/>
    <p:sldId id="289" r:id="rId17"/>
    <p:sldId id="287" r:id="rId18"/>
    <p:sldId id="288" r:id="rId19"/>
    <p:sldId id="282" r:id="rId20"/>
    <p:sldId id="283" r:id="rId21"/>
    <p:sldId id="284" r:id="rId22"/>
    <p:sldId id="285" r:id="rId23"/>
    <p:sldId id="286" r:id="rId2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99"/>
    <a:srgbClr val="000066"/>
    <a:srgbClr val="0000CC"/>
    <a:srgbClr val="C0C0C0"/>
    <a:srgbClr val="EAEAEA"/>
    <a:srgbClr val="FFCC66"/>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857" autoAdjust="0"/>
    <p:restoredTop sz="94695" autoAdjust="0"/>
  </p:normalViewPr>
  <p:slideViewPr>
    <p:cSldViewPr snapToGrid="0">
      <p:cViewPr>
        <p:scale>
          <a:sx n="130" d="100"/>
          <a:sy n="130" d="100"/>
        </p:scale>
        <p:origin x="-834" y="3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A5C5DCB-B0C4-4BA0-9935-7FBC99AEF68B}" type="datetimeFigureOut">
              <a:rPr lang="en-US" smtClean="0"/>
              <a:pPr/>
              <a:t>4/25/2011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C670666-028F-422C-995A-7F57025E507D}"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C670666-028F-422C-995A-7F57025E507D}" type="slidenum">
              <a:rPr lang="en-US" smtClean="0"/>
              <a:pPr/>
              <a:t>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C670666-028F-422C-995A-7F57025E507D}" type="slidenum">
              <a:rPr lang="en-US" smtClean="0"/>
              <a:pPr/>
              <a:t>15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1862196-9815-4804-B92D-4B951810EDC7}" type="datetimeFigureOut">
              <a:rPr lang="en-US"/>
              <a:pPr>
                <a:defRPr/>
              </a:pPr>
              <a:t>4/25/2011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1148BEE-774D-4020-9816-C9ED62BD59D3}"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8D1931E-137C-44D4-839E-93CBC5F292E3}" type="datetimeFigureOut">
              <a:rPr lang="en-US"/>
              <a:pPr>
                <a:defRPr/>
              </a:pPr>
              <a:t>4/25/2011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8977CEC-2A4B-46DB-A6EA-393A1F7031DA}"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4FBBCD8-0D1C-497E-A369-C14F4D494581}" type="datetimeFigureOut">
              <a:rPr lang="en-US"/>
              <a:pPr>
                <a:defRPr/>
              </a:pPr>
              <a:t>4/25/2011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945EBD0-54E5-44B8-8A83-6ACD2F000E09}"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AD60476-3365-4288-B8EB-D78CDB275DA7}" type="datetimeFigureOut">
              <a:rPr lang="en-US"/>
              <a:pPr>
                <a:defRPr/>
              </a:pPr>
              <a:t>4/25/2011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428A364-0020-4B9E-9D91-54E00FE9D306}"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AE5B82C9-B17A-4A15-9A2B-3AFC954BF38E}" type="datetimeFigureOut">
              <a:rPr lang="en-US"/>
              <a:pPr>
                <a:defRPr/>
              </a:pPr>
              <a:t>4/25/2011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6FCB538-FF6F-42FB-9040-7DD84D62D3A5}"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FADED2BE-364B-4A5D-89CB-C51F886D6D27}" type="datetimeFigureOut">
              <a:rPr lang="en-US"/>
              <a:pPr>
                <a:defRPr/>
              </a:pPr>
              <a:t>4/25/2011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063D13AC-411D-4A99-B37C-387B31381B38}"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A397512C-BDF6-42CD-A1CB-CB9319954DB1}" type="datetimeFigureOut">
              <a:rPr lang="en-US"/>
              <a:pPr>
                <a:defRPr/>
              </a:pPr>
              <a:t>4/25/2011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89D098D6-891B-4B87-8277-D48DCF5B20B0}"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F5F8BF85-6451-45BD-8200-BFD57050A3AB}" type="datetimeFigureOut">
              <a:rPr lang="en-US"/>
              <a:pPr>
                <a:defRPr/>
              </a:pPr>
              <a:t>4/25/2011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47793E2E-6C32-4681-BE34-C196F90EBDA6}"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668E15F0-BEE2-4F64-A4D8-5EB9FFF1F841}" type="datetimeFigureOut">
              <a:rPr lang="en-US"/>
              <a:pPr>
                <a:defRPr/>
              </a:pPr>
              <a:t>4/25/2011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D4BAA0A-B20B-4C35-AF19-18494DD18B96}"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522E185-538F-43DF-95B6-39F119127CB8}" type="datetimeFigureOut">
              <a:rPr lang="en-US"/>
              <a:pPr>
                <a:defRPr/>
              </a:pPr>
              <a:t>4/25/2011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A2DB4CA-E62A-4B22-8CCA-F6025B5C26D8}"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C56535E0-19F8-4E88-99BA-E35A06941679}" type="datetimeFigureOut">
              <a:rPr lang="en-US"/>
              <a:pPr>
                <a:defRPr/>
              </a:pPr>
              <a:t>4/25/2011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A66020A-99DE-4E29-88D2-E0D43A4C95CA}"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7159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143000"/>
            <a:ext cx="8229600" cy="49831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5779ABD5-5709-4FD4-9E75-A1467F33A7E5}" type="datetimeFigureOut">
              <a:rPr lang="en-US"/>
              <a:pPr>
                <a:defRPr/>
              </a:pPr>
              <a:t>4/25/2011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6005F883-6A0A-4691-B2E7-2C380AAA8ADD}"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3200" kern="1200">
          <a:solidFill>
            <a:schemeClr val="tx1"/>
          </a:solidFill>
          <a:latin typeface="+mj-lt"/>
          <a:ea typeface="+mj-ea"/>
          <a:cs typeface="+mj-cs"/>
        </a:defRPr>
      </a:lvl1pPr>
      <a:lvl2pPr algn="ctr" rtl="0" eaLnBrk="0" fontAlgn="base" hangingPunct="0">
        <a:spcBef>
          <a:spcPct val="0"/>
        </a:spcBef>
        <a:spcAft>
          <a:spcPct val="0"/>
        </a:spcAft>
        <a:defRPr sz="3200">
          <a:solidFill>
            <a:schemeClr val="tx1"/>
          </a:solidFill>
          <a:latin typeface="Calibri" charset="0"/>
        </a:defRPr>
      </a:lvl2pPr>
      <a:lvl3pPr algn="ctr" rtl="0" eaLnBrk="0" fontAlgn="base" hangingPunct="0">
        <a:spcBef>
          <a:spcPct val="0"/>
        </a:spcBef>
        <a:spcAft>
          <a:spcPct val="0"/>
        </a:spcAft>
        <a:defRPr sz="3200">
          <a:solidFill>
            <a:schemeClr val="tx1"/>
          </a:solidFill>
          <a:latin typeface="Calibri" charset="0"/>
        </a:defRPr>
      </a:lvl3pPr>
      <a:lvl4pPr algn="ctr" rtl="0" eaLnBrk="0" fontAlgn="base" hangingPunct="0">
        <a:spcBef>
          <a:spcPct val="0"/>
        </a:spcBef>
        <a:spcAft>
          <a:spcPct val="0"/>
        </a:spcAft>
        <a:defRPr sz="3200">
          <a:solidFill>
            <a:schemeClr val="tx1"/>
          </a:solidFill>
          <a:latin typeface="Calibri" charset="0"/>
        </a:defRPr>
      </a:lvl4pPr>
      <a:lvl5pPr algn="ctr" rtl="0" eaLnBrk="0" fontAlgn="base" hangingPunct="0">
        <a:spcBef>
          <a:spcPct val="0"/>
        </a:spcBef>
        <a:spcAft>
          <a:spcPct val="0"/>
        </a:spcAft>
        <a:defRPr sz="3200">
          <a:solidFill>
            <a:schemeClr val="tx1"/>
          </a:solidFill>
          <a:latin typeface="Calibri" charset="0"/>
        </a:defRPr>
      </a:lvl5pPr>
      <a:lvl6pPr marL="457200" algn="ctr" rtl="0" fontAlgn="base">
        <a:spcBef>
          <a:spcPct val="0"/>
        </a:spcBef>
        <a:spcAft>
          <a:spcPct val="0"/>
        </a:spcAft>
        <a:defRPr sz="3200">
          <a:solidFill>
            <a:schemeClr val="tx1"/>
          </a:solidFill>
          <a:latin typeface="Calibri" charset="0"/>
        </a:defRPr>
      </a:lvl6pPr>
      <a:lvl7pPr marL="914400" algn="ctr" rtl="0" fontAlgn="base">
        <a:spcBef>
          <a:spcPct val="0"/>
        </a:spcBef>
        <a:spcAft>
          <a:spcPct val="0"/>
        </a:spcAft>
        <a:defRPr sz="3200">
          <a:solidFill>
            <a:schemeClr val="tx1"/>
          </a:solidFill>
          <a:latin typeface="Calibri" charset="0"/>
        </a:defRPr>
      </a:lvl7pPr>
      <a:lvl8pPr marL="1371600" algn="ctr" rtl="0" fontAlgn="base">
        <a:spcBef>
          <a:spcPct val="0"/>
        </a:spcBef>
        <a:spcAft>
          <a:spcPct val="0"/>
        </a:spcAft>
        <a:defRPr sz="3200">
          <a:solidFill>
            <a:schemeClr val="tx1"/>
          </a:solidFill>
          <a:latin typeface="Calibri" charset="0"/>
        </a:defRPr>
      </a:lvl8pPr>
      <a:lvl9pPr marL="1828800" algn="ctr" rtl="0" fontAlgn="base">
        <a:spcBef>
          <a:spcPct val="0"/>
        </a:spcBef>
        <a:spcAft>
          <a:spcPct val="0"/>
        </a:spcAft>
        <a:defRPr sz="3200">
          <a:solidFill>
            <a:schemeClr val="tx1"/>
          </a:solidFill>
          <a:latin typeface="Calibri"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533400" y="2133600"/>
            <a:ext cx="8305800" cy="1470025"/>
          </a:xfrm>
        </p:spPr>
        <p:txBody>
          <a:bodyPr/>
          <a:lstStyle/>
          <a:p>
            <a:r>
              <a:rPr lang="en-US" sz="2800" dirty="0" smtClean="0"/>
              <a:t>P</a:t>
            </a:r>
            <a:r>
              <a:rPr lang="en-US" sz="2400" dirty="0" smtClean="0"/>
              <a:t>ROMISE</a:t>
            </a:r>
            <a:br>
              <a:rPr lang="en-US" sz="2400" dirty="0" smtClean="0"/>
            </a:br>
            <a:r>
              <a:rPr lang="en-US" sz="2400" dirty="0" smtClean="0"/>
              <a:t>Verification of multi-component integrated control functions</a:t>
            </a:r>
            <a:br>
              <a:rPr lang="en-US" sz="2400" dirty="0" smtClean="0"/>
            </a:br>
            <a:r>
              <a:rPr lang="en-US" sz="2400" dirty="0" smtClean="0"/>
              <a:t/>
            </a:r>
            <a:br>
              <a:rPr lang="en-US" sz="2400" dirty="0" smtClean="0"/>
            </a:br>
            <a:r>
              <a:rPr lang="en-US" sz="2400" dirty="0" smtClean="0"/>
              <a:t>using HiLiTE and other PROMISE Tools</a:t>
            </a:r>
            <a:br>
              <a:rPr lang="en-US" sz="2400" dirty="0" smtClean="0"/>
            </a:br>
            <a:r>
              <a:rPr lang="en-US" sz="2400" dirty="0" smtClean="0"/>
              <a:t/>
            </a:r>
            <a:br>
              <a:rPr lang="en-US" sz="2400" dirty="0" smtClean="0"/>
            </a:br>
            <a:r>
              <a:rPr lang="en-US" sz="2400" dirty="0" smtClean="0"/>
              <a:t>v6 4/25/11</a:t>
            </a:r>
            <a:endParaRPr lang="en-US" sz="2400" dirty="0"/>
          </a:p>
        </p:txBody>
      </p:sp>
      <p:sp>
        <p:nvSpPr>
          <p:cNvPr id="5" name="Subtitle 4"/>
          <p:cNvSpPr>
            <a:spLocks noGrp="1"/>
          </p:cNvSpPr>
          <p:nvPr>
            <p:ph type="subTitle" idx="1"/>
          </p:nvPr>
        </p:nvSpPr>
        <p:spPr>
          <a:xfrm>
            <a:off x="990600" y="4038600"/>
            <a:ext cx="7543800" cy="1752600"/>
          </a:xfrm>
        </p:spPr>
        <p:txBody>
          <a:bodyPr/>
          <a:lstStyle/>
          <a:p>
            <a:r>
              <a:rPr lang="en-US" dirty="0" smtClean="0"/>
              <a:t>PROMISE Team</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715962"/>
          </a:xfrm>
        </p:spPr>
        <p:txBody>
          <a:bodyPr/>
          <a:lstStyle/>
          <a:p>
            <a:r>
              <a:rPr lang="en-US" dirty="0" smtClean="0"/>
              <a:t>System Dictionary Contents</a:t>
            </a:r>
            <a:endParaRPr lang="en-US" dirty="0"/>
          </a:p>
        </p:txBody>
      </p:sp>
      <p:graphicFrame>
        <p:nvGraphicFramePr>
          <p:cNvPr id="4" name="Content Placeholder 3"/>
          <p:cNvGraphicFramePr>
            <a:graphicFrameLocks noGrp="1"/>
          </p:cNvGraphicFramePr>
          <p:nvPr>
            <p:ph idx="1"/>
          </p:nvPr>
        </p:nvGraphicFramePr>
        <p:xfrm>
          <a:off x="179120" y="1212273"/>
          <a:ext cx="8229600" cy="2753360"/>
        </p:xfrm>
        <a:graphic>
          <a:graphicData uri="http://schemas.openxmlformats.org/drawingml/2006/table">
            <a:tbl>
              <a:tblPr firstRow="1" bandRow="1">
                <a:tableStyleId>{5C22544A-7EE6-4342-B048-85BDC9FD1C3A}</a:tableStyleId>
              </a:tblPr>
              <a:tblGrid>
                <a:gridCol w="920112"/>
                <a:gridCol w="824571"/>
                <a:gridCol w="1341525"/>
                <a:gridCol w="1152293"/>
                <a:gridCol w="932213"/>
                <a:gridCol w="925027"/>
                <a:gridCol w="983719"/>
                <a:gridCol w="1150140"/>
              </a:tblGrid>
              <a:tr h="370840">
                <a:tc>
                  <a:txBody>
                    <a:bodyPr/>
                    <a:lstStyle/>
                    <a:p>
                      <a:r>
                        <a:rPr lang="en-US" sz="1200" dirty="0" smtClean="0"/>
                        <a:t>Unique Signal</a:t>
                      </a:r>
                      <a:r>
                        <a:rPr lang="en-US" sz="1200" baseline="0" dirty="0" smtClean="0"/>
                        <a:t> Name</a:t>
                      </a:r>
                      <a:endParaRPr lang="en-US" sz="1200" dirty="0"/>
                    </a:p>
                  </a:txBody>
                  <a:tcPr/>
                </a:tc>
                <a:tc>
                  <a:txBody>
                    <a:bodyPr/>
                    <a:lstStyle/>
                    <a:p>
                      <a:r>
                        <a:rPr lang="en-US" sz="1200" dirty="0" smtClean="0"/>
                        <a:t>Data Type</a:t>
                      </a:r>
                      <a:endParaRPr lang="en-US" sz="1200" dirty="0"/>
                    </a:p>
                  </a:txBody>
                  <a:tcPr/>
                </a:tc>
                <a:tc>
                  <a:txBody>
                    <a:bodyPr/>
                    <a:lstStyle/>
                    <a:p>
                      <a:r>
                        <a:rPr lang="en-US" sz="1200" dirty="0" smtClean="0"/>
                        <a:t>Units</a:t>
                      </a:r>
                      <a:endParaRPr lang="en-US" sz="1200" dirty="0"/>
                    </a:p>
                  </a:txBody>
                  <a:tcPr/>
                </a:tc>
                <a:tc>
                  <a:txBody>
                    <a:bodyPr/>
                    <a:lstStyle/>
                    <a:p>
                      <a:r>
                        <a:rPr lang="en-US" sz="1200" dirty="0" smtClean="0"/>
                        <a:t>Physical  Unit </a:t>
                      </a:r>
                      <a:endParaRPr lang="en-US" sz="1200" dirty="0"/>
                    </a:p>
                  </a:txBody>
                  <a:tcPr/>
                </a:tc>
                <a:tc>
                  <a:txBody>
                    <a:bodyPr/>
                    <a:lstStyle/>
                    <a:p>
                      <a:r>
                        <a:rPr lang="en-US" sz="1200" dirty="0" smtClean="0"/>
                        <a:t>Signal Scope</a:t>
                      </a:r>
                      <a:endParaRPr lang="en-US" sz="1200" dirty="0"/>
                    </a:p>
                  </a:txBody>
                  <a:tcPr/>
                </a:tc>
                <a:tc>
                  <a:txBody>
                    <a:bodyPr/>
                    <a:lstStyle/>
                    <a:p>
                      <a:r>
                        <a:rPr lang="en-US" sz="1200" dirty="0" smtClean="0"/>
                        <a:t>Range</a:t>
                      </a:r>
                      <a:endParaRPr lang="en-US" sz="1200" dirty="0"/>
                    </a:p>
                  </a:txBody>
                  <a:tcPr/>
                </a:tc>
                <a:tc>
                  <a:txBody>
                    <a:bodyPr/>
                    <a:lstStyle/>
                    <a:p>
                      <a:r>
                        <a:rPr lang="en-US" sz="1200" dirty="0" smtClean="0"/>
                        <a:t>Resolution</a:t>
                      </a:r>
                      <a:endParaRPr lang="en-US" sz="1200" dirty="0"/>
                    </a:p>
                  </a:txBody>
                  <a:tcPr/>
                </a:tc>
                <a:tc>
                  <a:txBody>
                    <a:bodyPr/>
                    <a:lstStyle/>
                    <a:p>
                      <a:r>
                        <a:rPr lang="en-US" sz="1200" dirty="0" smtClean="0"/>
                        <a:t>Tolerance/</a:t>
                      </a:r>
                    </a:p>
                    <a:p>
                      <a:r>
                        <a:rPr lang="en-US" sz="1200" dirty="0" smtClean="0"/>
                        <a:t>Numerical Error</a:t>
                      </a:r>
                      <a:endParaRPr lang="en-US" sz="1200" dirty="0"/>
                    </a:p>
                  </a:txBody>
                  <a:tcPr/>
                </a:tc>
              </a:tr>
              <a:tr h="370840">
                <a:tc>
                  <a:txBody>
                    <a:bodyPr/>
                    <a:lstStyle/>
                    <a:p>
                      <a:r>
                        <a:rPr lang="en-US" sz="1200" dirty="0" smtClean="0">
                          <a:solidFill>
                            <a:srgbClr val="7030A0"/>
                          </a:solidFill>
                        </a:rPr>
                        <a:t>examples</a:t>
                      </a:r>
                      <a:endParaRPr lang="en-US" sz="1200" dirty="0">
                        <a:solidFill>
                          <a:srgbClr val="7030A0"/>
                        </a:solidFill>
                      </a:endParaRPr>
                    </a:p>
                  </a:txBody>
                  <a:tcPr>
                    <a:solidFill>
                      <a:schemeClr val="accent6">
                        <a:lumMod val="20000"/>
                        <a:lumOff val="80000"/>
                      </a:schemeClr>
                    </a:solidFill>
                  </a:tcPr>
                </a:tc>
                <a:tc>
                  <a:txBody>
                    <a:bodyPr/>
                    <a:lstStyle/>
                    <a:p>
                      <a:r>
                        <a:rPr lang="en-US" sz="1200" dirty="0" smtClean="0">
                          <a:solidFill>
                            <a:srgbClr val="7030A0"/>
                          </a:solidFill>
                        </a:rPr>
                        <a:t>Int32,</a:t>
                      </a:r>
                      <a:r>
                        <a:rPr lang="en-US" sz="1200" baseline="0" dirty="0" smtClean="0">
                          <a:solidFill>
                            <a:srgbClr val="7030A0"/>
                          </a:solidFill>
                        </a:rPr>
                        <a:t> Float64, Float32, Boolean, Uint32</a:t>
                      </a:r>
                      <a:endParaRPr lang="en-US" sz="1200" dirty="0">
                        <a:solidFill>
                          <a:srgbClr val="7030A0"/>
                        </a:solidFill>
                      </a:endParaRPr>
                    </a:p>
                  </a:txBody>
                  <a:tcPr>
                    <a:solidFill>
                      <a:schemeClr val="accent6">
                        <a:lumMod val="20000"/>
                        <a:lumOff val="80000"/>
                      </a:schemeClr>
                    </a:solidFill>
                  </a:tcPr>
                </a:tc>
                <a:tc>
                  <a:txBody>
                    <a:bodyPr/>
                    <a:lstStyle/>
                    <a:p>
                      <a:r>
                        <a:rPr lang="en-US" sz="1200" dirty="0" smtClean="0">
                          <a:solidFill>
                            <a:srgbClr val="7030A0"/>
                          </a:solidFill>
                        </a:rPr>
                        <a:t>e.g., knots, degree,</a:t>
                      </a:r>
                      <a:r>
                        <a:rPr lang="en-US" sz="1200" baseline="0" dirty="0" smtClean="0">
                          <a:solidFill>
                            <a:srgbClr val="7030A0"/>
                          </a:solidFill>
                        </a:rPr>
                        <a:t> radian, deg C, ft, ft/min, %rpm, seconds, </a:t>
                      </a:r>
                      <a:r>
                        <a:rPr lang="en-US" sz="1200" baseline="0" dirty="0" err="1" smtClean="0">
                          <a:solidFill>
                            <a:srgbClr val="7030A0"/>
                          </a:solidFill>
                        </a:rPr>
                        <a:t>unitless</a:t>
                      </a:r>
                      <a:r>
                        <a:rPr lang="en-US" sz="1200" baseline="0" dirty="0" smtClean="0">
                          <a:solidFill>
                            <a:srgbClr val="7030A0"/>
                          </a:solidFill>
                        </a:rPr>
                        <a:t> (further </a:t>
                      </a:r>
                      <a:r>
                        <a:rPr lang="en-US" sz="1200" baseline="0" dirty="0" err="1" smtClean="0">
                          <a:solidFill>
                            <a:srgbClr val="7030A0"/>
                          </a:solidFill>
                        </a:rPr>
                        <a:t>defn</a:t>
                      </a:r>
                      <a:r>
                        <a:rPr lang="en-US" sz="1200" baseline="0" dirty="0" smtClean="0">
                          <a:solidFill>
                            <a:srgbClr val="7030A0"/>
                          </a:solidFill>
                        </a:rPr>
                        <a:t>: flag, count, ratio)</a:t>
                      </a:r>
                      <a:endParaRPr lang="en-US" sz="1200" dirty="0">
                        <a:solidFill>
                          <a:srgbClr val="7030A0"/>
                        </a:solidFill>
                      </a:endParaRPr>
                    </a:p>
                  </a:txBody>
                  <a:tcPr>
                    <a:solidFill>
                      <a:schemeClr val="accent6">
                        <a:lumMod val="20000"/>
                        <a:lumOff val="80000"/>
                      </a:schemeClr>
                    </a:solidFill>
                  </a:tcPr>
                </a:tc>
                <a:tc>
                  <a:txBody>
                    <a:bodyPr/>
                    <a:lstStyle/>
                    <a:p>
                      <a:r>
                        <a:rPr lang="en-US" sz="1200" dirty="0" smtClean="0">
                          <a:solidFill>
                            <a:srgbClr val="7030A0"/>
                          </a:solidFill>
                        </a:rPr>
                        <a:t>E.g., altitude, heading,</a:t>
                      </a:r>
                      <a:r>
                        <a:rPr lang="en-US" sz="1200" baseline="0" dirty="0" smtClean="0">
                          <a:solidFill>
                            <a:srgbClr val="7030A0"/>
                          </a:solidFill>
                        </a:rPr>
                        <a:t> </a:t>
                      </a:r>
                      <a:r>
                        <a:rPr lang="en-US" sz="1200" baseline="0" dirty="0" smtClean="0">
                          <a:solidFill>
                            <a:srgbClr val="7030A0"/>
                          </a:solidFill>
                        </a:rPr>
                        <a:t>roll/pitch/yaw, engine </a:t>
                      </a:r>
                      <a:r>
                        <a:rPr lang="en-US" sz="1200" baseline="0" dirty="0" smtClean="0">
                          <a:solidFill>
                            <a:srgbClr val="7030A0"/>
                          </a:solidFill>
                        </a:rPr>
                        <a:t>speed, air speed,</a:t>
                      </a:r>
                      <a:endParaRPr lang="en-US" sz="1200" dirty="0">
                        <a:solidFill>
                          <a:srgbClr val="7030A0"/>
                        </a:solidFill>
                      </a:endParaRPr>
                    </a:p>
                  </a:txBody>
                  <a:tcPr>
                    <a:solidFill>
                      <a:schemeClr val="accent6">
                        <a:lumMod val="20000"/>
                        <a:lumOff val="80000"/>
                      </a:schemeClr>
                    </a:solidFill>
                  </a:tcPr>
                </a:tc>
                <a:tc>
                  <a:txBody>
                    <a:bodyPr/>
                    <a:lstStyle/>
                    <a:p>
                      <a:r>
                        <a:rPr lang="en-US" sz="1200" dirty="0" err="1" smtClean="0">
                          <a:solidFill>
                            <a:srgbClr val="7030A0"/>
                          </a:solidFill>
                        </a:rPr>
                        <a:t>e.g</a:t>
                      </a:r>
                      <a:r>
                        <a:rPr lang="en-US" sz="1200" dirty="0" smtClean="0">
                          <a:solidFill>
                            <a:srgbClr val="7030A0"/>
                          </a:solidFill>
                        </a:rPr>
                        <a:t>:</a:t>
                      </a:r>
                      <a:r>
                        <a:rPr lang="en-US" sz="1200" baseline="0" dirty="0" smtClean="0">
                          <a:solidFill>
                            <a:srgbClr val="7030A0"/>
                          </a:solidFill>
                        </a:rPr>
                        <a:t> </a:t>
                      </a:r>
                    </a:p>
                    <a:p>
                      <a:r>
                        <a:rPr lang="en-US" sz="1200" dirty="0" smtClean="0">
                          <a:solidFill>
                            <a:srgbClr val="7030A0"/>
                          </a:solidFill>
                        </a:rPr>
                        <a:t>Partition Input,</a:t>
                      </a:r>
                    </a:p>
                    <a:p>
                      <a:r>
                        <a:rPr lang="en-US" sz="1200" dirty="0" smtClean="0">
                          <a:solidFill>
                            <a:srgbClr val="7030A0"/>
                          </a:solidFill>
                        </a:rPr>
                        <a:t>Intermediate,</a:t>
                      </a:r>
                    </a:p>
                    <a:p>
                      <a:r>
                        <a:rPr lang="en-US" sz="1200" dirty="0" smtClean="0">
                          <a:solidFill>
                            <a:srgbClr val="7030A0"/>
                          </a:solidFill>
                        </a:rPr>
                        <a:t>Partition</a:t>
                      </a:r>
                      <a:r>
                        <a:rPr lang="en-US" sz="1200" baseline="0" dirty="0" smtClean="0">
                          <a:solidFill>
                            <a:srgbClr val="7030A0"/>
                          </a:solidFill>
                        </a:rPr>
                        <a:t> Output</a:t>
                      </a:r>
                      <a:endParaRPr lang="en-US" sz="1200" dirty="0">
                        <a:solidFill>
                          <a:srgbClr val="7030A0"/>
                        </a:solidFill>
                      </a:endParaRPr>
                    </a:p>
                  </a:txBody>
                  <a:tcPr>
                    <a:solidFill>
                      <a:schemeClr val="accent6">
                        <a:lumMod val="20000"/>
                        <a:lumOff val="80000"/>
                      </a:schemeClr>
                    </a:solidFill>
                  </a:tcPr>
                </a:tc>
                <a:tc>
                  <a:txBody>
                    <a:bodyPr/>
                    <a:lstStyle/>
                    <a:p>
                      <a:endParaRPr lang="en-US" dirty="0"/>
                    </a:p>
                  </a:txBody>
                  <a:tcPr>
                    <a:solidFill>
                      <a:schemeClr val="accent6">
                        <a:lumMod val="20000"/>
                        <a:lumOff val="80000"/>
                      </a:schemeClr>
                    </a:solidFill>
                  </a:tcPr>
                </a:tc>
                <a:tc>
                  <a:txBody>
                    <a:bodyPr/>
                    <a:lstStyle/>
                    <a:p>
                      <a:r>
                        <a:rPr lang="en-US" sz="1200" dirty="0" smtClean="0">
                          <a:solidFill>
                            <a:srgbClr val="7030A0"/>
                          </a:solidFill>
                        </a:rPr>
                        <a:t>For integer:</a:t>
                      </a:r>
                    </a:p>
                    <a:p>
                      <a:r>
                        <a:rPr lang="en-US" sz="1200" dirty="0" smtClean="0">
                          <a:solidFill>
                            <a:srgbClr val="7030A0"/>
                          </a:solidFill>
                        </a:rPr>
                        <a:t>e.g., 4, 2</a:t>
                      </a:r>
                      <a:endParaRPr lang="en-US" sz="1200" dirty="0">
                        <a:solidFill>
                          <a:srgbClr val="7030A0"/>
                        </a:solidFill>
                      </a:endParaRPr>
                    </a:p>
                  </a:txBody>
                  <a:tcPr>
                    <a:solidFill>
                      <a:schemeClr val="accent6">
                        <a:lumMod val="20000"/>
                        <a:lumOff val="80000"/>
                      </a:schemeClr>
                    </a:solidFill>
                  </a:tcPr>
                </a:tc>
                <a:tc>
                  <a:txBody>
                    <a:bodyPr/>
                    <a:lstStyle/>
                    <a:p>
                      <a:r>
                        <a:rPr lang="en-US" sz="1200" dirty="0" smtClean="0">
                          <a:solidFill>
                            <a:srgbClr val="7030A0"/>
                          </a:solidFill>
                        </a:rPr>
                        <a:t>For floating point</a:t>
                      </a:r>
                      <a:r>
                        <a:rPr lang="en-US" sz="1200" baseline="0" dirty="0" smtClean="0">
                          <a:solidFill>
                            <a:srgbClr val="7030A0"/>
                          </a:solidFill>
                        </a:rPr>
                        <a:t> variable:</a:t>
                      </a:r>
                    </a:p>
                    <a:p>
                      <a:r>
                        <a:rPr lang="en-US" sz="1200" baseline="0" dirty="0" smtClean="0">
                          <a:solidFill>
                            <a:srgbClr val="7030A0"/>
                          </a:solidFill>
                        </a:rPr>
                        <a:t>x% of value with a minimum for near-zero values. </a:t>
                      </a:r>
                    </a:p>
                  </a:txBody>
                  <a:tcPr>
                    <a:solidFill>
                      <a:schemeClr val="accent6">
                        <a:lumMod val="20000"/>
                        <a:lumOff val="80000"/>
                      </a:schemeClr>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err="1" smtClean="0"/>
                        <a:t>Signal_A</a:t>
                      </a:r>
                      <a:endParaRPr lang="en-US" sz="1200" dirty="0" smtClean="0"/>
                    </a:p>
                  </a:txBody>
                  <a:tcPr/>
                </a:tc>
                <a:tc>
                  <a:txBody>
                    <a:bodyPr/>
                    <a:lstStyle/>
                    <a:p>
                      <a:r>
                        <a:rPr lang="en-US" sz="1200" dirty="0" smtClean="0"/>
                        <a:t>Float32</a:t>
                      </a:r>
                      <a:endParaRPr lang="en-US" sz="1200" dirty="0"/>
                    </a:p>
                  </a:txBody>
                  <a:tcPr/>
                </a:tc>
                <a:tc>
                  <a:txBody>
                    <a:bodyPr/>
                    <a:lstStyle/>
                    <a:p>
                      <a:r>
                        <a:rPr lang="en-US" sz="1200" dirty="0" smtClean="0"/>
                        <a:t>knots</a:t>
                      </a:r>
                      <a:endParaRPr lang="en-US" sz="1200" dirty="0"/>
                    </a:p>
                  </a:txBody>
                  <a:tcPr/>
                </a:tc>
                <a:tc>
                  <a:txBody>
                    <a:bodyPr/>
                    <a:lstStyle/>
                    <a:p>
                      <a:r>
                        <a:rPr lang="en-US" sz="1200" dirty="0" smtClean="0"/>
                        <a:t>speed</a:t>
                      </a:r>
                      <a:endParaRPr lang="en-US" sz="1200" dirty="0"/>
                    </a:p>
                  </a:txBody>
                  <a:tcPr/>
                </a:tc>
                <a:tc>
                  <a:txBody>
                    <a:bodyPr/>
                    <a:lstStyle/>
                    <a:p>
                      <a:endParaRPr lang="en-US" sz="1200" dirty="0"/>
                    </a:p>
                  </a:txBody>
                  <a:tcPr/>
                </a:tc>
                <a:tc>
                  <a:txBody>
                    <a:bodyPr/>
                    <a:lstStyle/>
                    <a:p>
                      <a:r>
                        <a:rPr lang="en-US" sz="1200" dirty="0" smtClean="0"/>
                        <a:t>[0, 1000]</a:t>
                      </a:r>
                      <a:endParaRPr lang="en-US" sz="1200" dirty="0"/>
                    </a:p>
                  </a:txBody>
                  <a:tcPr/>
                </a:tc>
                <a:tc>
                  <a:txBody>
                    <a:bodyPr/>
                    <a:lstStyle/>
                    <a:p>
                      <a:endParaRPr lang="en-US" sz="1200" dirty="0"/>
                    </a:p>
                  </a:txBody>
                  <a:tcPr/>
                </a:tc>
                <a:tc>
                  <a:txBody>
                    <a:bodyPr/>
                    <a:lstStyle/>
                    <a:p>
                      <a:endParaRPr lang="en-US" sz="120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err="1" smtClean="0"/>
                        <a:t>Signal_B</a:t>
                      </a:r>
                      <a:endParaRPr lang="en-US" sz="1200" dirty="0" smtClean="0"/>
                    </a:p>
                  </a:txBody>
                  <a:tcPr/>
                </a:tc>
                <a:tc>
                  <a:txBody>
                    <a:bodyPr/>
                    <a:lstStyle/>
                    <a:p>
                      <a:r>
                        <a:rPr lang="en-US" sz="1200" dirty="0" smtClean="0"/>
                        <a:t>Int32</a:t>
                      </a:r>
                      <a:endParaRPr lang="en-US" sz="1200" dirty="0"/>
                    </a:p>
                  </a:txBody>
                  <a:tcPr/>
                </a:tc>
                <a:tc>
                  <a:txBody>
                    <a:bodyPr/>
                    <a:lstStyle/>
                    <a:p>
                      <a:r>
                        <a:rPr lang="en-US" sz="1200" dirty="0" smtClean="0"/>
                        <a:t>ft</a:t>
                      </a:r>
                      <a:endParaRPr lang="en-US" sz="1200" dirty="0"/>
                    </a:p>
                  </a:txBody>
                  <a:tcPr/>
                </a:tc>
                <a:tc>
                  <a:txBody>
                    <a:bodyPr/>
                    <a:lstStyle/>
                    <a:p>
                      <a:r>
                        <a:rPr lang="en-US" sz="1200" dirty="0" smtClean="0"/>
                        <a:t>altitude</a:t>
                      </a:r>
                      <a:endParaRPr lang="en-US" sz="1200" dirty="0"/>
                    </a:p>
                  </a:txBody>
                  <a:tcPr/>
                </a:tc>
                <a:tc>
                  <a:txBody>
                    <a:bodyPr/>
                    <a:lstStyle/>
                    <a:p>
                      <a:endParaRPr lang="en-US" sz="1200" dirty="0"/>
                    </a:p>
                  </a:txBody>
                  <a:tcPr/>
                </a:tc>
                <a:tc>
                  <a:txBody>
                    <a:bodyPr/>
                    <a:lstStyle/>
                    <a:p>
                      <a:r>
                        <a:rPr lang="en-US" sz="1200" dirty="0" smtClean="0"/>
                        <a:t>[0, 80000]</a:t>
                      </a:r>
                      <a:endParaRPr lang="en-US" sz="1200" dirty="0"/>
                    </a:p>
                  </a:txBody>
                  <a:tcPr/>
                </a:tc>
                <a:tc>
                  <a:txBody>
                    <a:bodyPr/>
                    <a:lstStyle/>
                    <a:p>
                      <a:endParaRPr lang="en-US" sz="1200" dirty="0"/>
                    </a:p>
                  </a:txBody>
                  <a:tcPr/>
                </a:tc>
                <a:tc>
                  <a:txBody>
                    <a:bodyPr/>
                    <a:lstStyle/>
                    <a:p>
                      <a:endParaRPr lang="en-US" sz="1200" dirty="0"/>
                    </a:p>
                  </a:txBody>
                  <a:tcPr/>
                </a:tc>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610600" cy="411162"/>
          </a:xfrm>
        </p:spPr>
        <p:txBody>
          <a:bodyPr/>
          <a:lstStyle/>
          <a:p>
            <a:r>
              <a:rPr lang="en-US" sz="2800" dirty="0" smtClean="0"/>
              <a:t>I/O: Input and Output Transformations </a:t>
            </a:r>
            <a:endParaRPr lang="en-US" sz="2800" dirty="0"/>
          </a:p>
        </p:txBody>
      </p:sp>
      <p:sp>
        <p:nvSpPr>
          <p:cNvPr id="3" name="Content Placeholder 2"/>
          <p:cNvSpPr>
            <a:spLocks noGrp="1"/>
          </p:cNvSpPr>
          <p:nvPr>
            <p:ph idx="1"/>
          </p:nvPr>
        </p:nvSpPr>
        <p:spPr>
          <a:xfrm>
            <a:off x="457200" y="685800"/>
            <a:ext cx="8229600" cy="4983163"/>
          </a:xfrm>
        </p:spPr>
        <p:txBody>
          <a:bodyPr/>
          <a:lstStyle/>
          <a:p>
            <a:r>
              <a:rPr lang="en-US" sz="1800" dirty="0" smtClean="0"/>
              <a:t>A/D conversions </a:t>
            </a:r>
          </a:p>
          <a:p>
            <a:r>
              <a:rPr lang="en-US" sz="1800" dirty="0" smtClean="0"/>
              <a:t>Packing of fields in messages on the bus</a:t>
            </a:r>
          </a:p>
          <a:p>
            <a:pPr lvl="1"/>
            <a:r>
              <a:rPr lang="en-US" sz="1400" dirty="0" smtClean="0"/>
              <a:t>Fixed binary standard representations (</a:t>
            </a:r>
            <a:r>
              <a:rPr lang="en-US" sz="1400" dirty="0" err="1" smtClean="0"/>
              <a:t>ARINC</a:t>
            </a:r>
            <a:r>
              <a:rPr lang="en-US" sz="1400" dirty="0" smtClean="0"/>
              <a:t> 429) of physical quantities (e.g., altitude)</a:t>
            </a:r>
          </a:p>
          <a:p>
            <a:pPr lvl="1"/>
            <a:r>
              <a:rPr lang="en-US" sz="1400" dirty="0" smtClean="0"/>
              <a:t>CAN-ARINC-825 (check) has similar standard representations</a:t>
            </a:r>
          </a:p>
          <a:p>
            <a:r>
              <a:rPr lang="en-US" sz="1800" dirty="0" smtClean="0"/>
              <a:t>Impact</a:t>
            </a:r>
          </a:p>
          <a:p>
            <a:pPr lvl="1">
              <a:buNone/>
            </a:pPr>
            <a:r>
              <a:rPr lang="en-US" sz="1400" dirty="0" smtClean="0"/>
              <a:t>– 	scaling: fixed point scaling – conversions need to be verified in terms of range bounds</a:t>
            </a:r>
          </a:p>
          <a:p>
            <a:pPr lvl="1"/>
            <a:r>
              <a:rPr lang="en-US" sz="1400" dirty="0" smtClean="0"/>
              <a:t>Resolution: coarse resolution due to message packing or A/D</a:t>
            </a:r>
          </a:p>
          <a:p>
            <a:pPr lvl="2"/>
            <a:r>
              <a:rPr lang="en-US" sz="1200" dirty="0" smtClean="0"/>
              <a:t>E.g., 12-bit A/D on a sensor input, D/A on an actuator</a:t>
            </a:r>
          </a:p>
          <a:p>
            <a:pPr lvl="2"/>
            <a:r>
              <a:rPr lang="en-US" sz="1200" dirty="0" smtClean="0"/>
              <a:t>Resolution  of 4 for integer on </a:t>
            </a:r>
            <a:r>
              <a:rPr lang="en-US" sz="1200" dirty="0" err="1" smtClean="0"/>
              <a:t>ASCB</a:t>
            </a:r>
            <a:r>
              <a:rPr lang="en-US" sz="1200" dirty="0" smtClean="0"/>
              <a:t> bus</a:t>
            </a:r>
          </a:p>
          <a:p>
            <a:pPr lvl="1"/>
            <a:r>
              <a:rPr lang="en-US" sz="1400" dirty="0" smtClean="0"/>
              <a:t>Phase lag / delay: can degrade control</a:t>
            </a:r>
          </a:p>
          <a:p>
            <a:pPr lvl="2"/>
            <a:r>
              <a:rPr lang="en-US" sz="1100" dirty="0" smtClean="0"/>
              <a:t>How is sampling of the sensor value being done with respect to scheduling of control algorithm model that consumes it</a:t>
            </a:r>
          </a:p>
          <a:p>
            <a:pPr lvl="3">
              <a:buNone/>
            </a:pPr>
            <a:r>
              <a:rPr lang="en-US" sz="900" dirty="0" smtClean="0"/>
              <a:t>(Brian Gordon, Jay Simms, </a:t>
            </a:r>
            <a:r>
              <a:rPr lang="en-US" sz="900" dirty="0" smtClean="0">
                <a:solidFill>
                  <a:srgbClr val="FF0000"/>
                </a:solidFill>
              </a:rPr>
              <a:t>Brendan to send Jay’s email/document</a:t>
            </a:r>
            <a:r>
              <a:rPr lang="en-US" sz="900" dirty="0" smtClean="0"/>
              <a:t>)</a:t>
            </a:r>
          </a:p>
          <a:p>
            <a:pPr lvl="3"/>
            <a:r>
              <a:rPr lang="en-US" sz="1200" dirty="0" smtClean="0"/>
              <a:t>Sensor </a:t>
            </a:r>
            <a:r>
              <a:rPr lang="en-US" sz="1200" dirty="0" smtClean="0">
                <a:sym typeface="Wingdings" pitchFamily="2" charset="2"/>
              </a:rPr>
              <a:t> Bus  OS  control algorithm</a:t>
            </a:r>
          </a:p>
          <a:p>
            <a:pPr lvl="3"/>
            <a:r>
              <a:rPr lang="en-US" sz="1200" dirty="0" smtClean="0"/>
              <a:t>what is the maximum phase lag error and how can that degrade the control (control engineer should provide delay/phase error budget to ensure control stability)</a:t>
            </a:r>
          </a:p>
          <a:p>
            <a:pPr lvl="3"/>
            <a:r>
              <a:rPr lang="en-US" sz="1200" dirty="0" smtClean="0"/>
              <a:t>Note: if these are all </a:t>
            </a:r>
            <a:r>
              <a:rPr lang="en-US" sz="1200" dirty="0" err="1" smtClean="0"/>
              <a:t>async</a:t>
            </a:r>
            <a:r>
              <a:rPr lang="en-US" sz="1200" dirty="0" smtClean="0"/>
              <a:t> then the time delay error is worse than sync architecture – may require faster sampling</a:t>
            </a:r>
          </a:p>
          <a:p>
            <a:pPr lvl="2"/>
            <a:r>
              <a:rPr lang="en-US" sz="1200" dirty="0" smtClean="0"/>
              <a:t>What properties need to be verified on the control algorithms for sensor delay / phase lag?</a:t>
            </a:r>
          </a:p>
          <a:p>
            <a:endParaRPr lang="en-US" sz="1800" dirty="0" smtClean="0"/>
          </a:p>
          <a:p>
            <a:pPr>
              <a:buNone/>
            </a:pP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610600" cy="411162"/>
          </a:xfrm>
        </p:spPr>
        <p:txBody>
          <a:bodyPr/>
          <a:lstStyle/>
          <a:p>
            <a:r>
              <a:rPr lang="en-US" sz="2400" dirty="0" smtClean="0"/>
              <a:t>Design / Verification Problems to be Addressed</a:t>
            </a:r>
            <a:endParaRPr lang="en-US" sz="3600" dirty="0"/>
          </a:p>
        </p:txBody>
      </p:sp>
      <p:sp>
        <p:nvSpPr>
          <p:cNvPr id="3" name="Content Placeholder 2"/>
          <p:cNvSpPr>
            <a:spLocks noGrp="1"/>
          </p:cNvSpPr>
          <p:nvPr>
            <p:ph idx="1"/>
          </p:nvPr>
        </p:nvSpPr>
        <p:spPr>
          <a:xfrm>
            <a:off x="457200" y="762000"/>
            <a:ext cx="8229600" cy="4983163"/>
          </a:xfrm>
        </p:spPr>
        <p:txBody>
          <a:bodyPr/>
          <a:lstStyle/>
          <a:p>
            <a:r>
              <a:rPr lang="en-US" sz="1800" dirty="0" smtClean="0"/>
              <a:t>What constraints and design rules in the design flow (meta language)</a:t>
            </a:r>
          </a:p>
          <a:p>
            <a:r>
              <a:rPr lang="en-US" sz="1800" dirty="0" smtClean="0"/>
              <a:t>What visualizations, design flow analysis are needed?</a:t>
            </a:r>
          </a:p>
          <a:p>
            <a:pPr lvl="1"/>
            <a:r>
              <a:rPr lang="en-US" sz="1400" dirty="0" smtClean="0"/>
              <a:t>Visualize dependency graph, properties on the links</a:t>
            </a:r>
          </a:p>
          <a:p>
            <a:pPr lvl="1"/>
            <a:r>
              <a:rPr lang="en-US" sz="1400" dirty="0" smtClean="0"/>
              <a:t>Complexity metrics: too much cross coupling among component models, too much feedback</a:t>
            </a:r>
          </a:p>
          <a:p>
            <a:pPr lvl="1"/>
            <a:r>
              <a:rPr lang="en-US" sz="1400" dirty="0" smtClean="0"/>
              <a:t>Simple analyses: </a:t>
            </a:r>
          </a:p>
          <a:p>
            <a:pPr lvl="2"/>
            <a:r>
              <a:rPr lang="en-US" sz="1000" dirty="0" smtClean="0"/>
              <a:t>only one producer of a signal</a:t>
            </a:r>
          </a:p>
          <a:p>
            <a:pPr lvl="2"/>
            <a:r>
              <a:rPr lang="en-US" sz="1000" dirty="0" smtClean="0"/>
              <a:t>Enumerate feedback loops</a:t>
            </a:r>
            <a:endParaRPr lang="en-US" dirty="0"/>
          </a:p>
          <a:p>
            <a:pPr lvl="1">
              <a:buNone/>
            </a:pPr>
            <a:endParaRPr lang="en-US" sz="1400" dirty="0" smtClean="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1880" y="144009"/>
            <a:ext cx="8229600" cy="715962"/>
          </a:xfrm>
        </p:spPr>
        <p:txBody>
          <a:bodyPr/>
          <a:lstStyle/>
          <a:p>
            <a:r>
              <a:rPr lang="en-US" sz="2400" dirty="0" smtClean="0"/>
              <a:t>Impact of Resolution on Design Correctness when Components are reused / integrated</a:t>
            </a:r>
            <a:endParaRPr lang="en-US" sz="2400" dirty="0"/>
          </a:p>
        </p:txBody>
      </p:sp>
      <p:sp>
        <p:nvSpPr>
          <p:cNvPr id="3" name="Rectangle 2"/>
          <p:cNvSpPr>
            <a:spLocks noChangeArrowheads="1"/>
          </p:cNvSpPr>
          <p:nvPr/>
        </p:nvSpPr>
        <p:spPr bwMode="auto">
          <a:xfrm>
            <a:off x="3589281" y="1815878"/>
            <a:ext cx="572984" cy="642257"/>
          </a:xfrm>
          <a:prstGeom prst="rect">
            <a:avLst/>
          </a:prstGeom>
          <a:solidFill>
            <a:schemeClr val="bg1"/>
          </a:solidFill>
          <a:ln w="19050" algn="ctr">
            <a:solidFill>
              <a:schemeClr val="tx1"/>
            </a:solidFill>
            <a:round/>
            <a:headEnd/>
            <a:tailEnd/>
          </a:ln>
        </p:spPr>
        <p:txBody>
          <a:bodyPr wrap="none" anchor="ctr"/>
          <a:lstStyle/>
          <a:p>
            <a:r>
              <a:rPr lang="en-US" sz="900" dirty="0" smtClean="0"/>
              <a:t>Model1</a:t>
            </a:r>
            <a:endParaRPr lang="en-US" sz="900" dirty="0"/>
          </a:p>
        </p:txBody>
      </p:sp>
      <p:sp>
        <p:nvSpPr>
          <p:cNvPr id="13" name="Up-Down Arrow 12"/>
          <p:cNvSpPr/>
          <p:nvPr/>
        </p:nvSpPr>
        <p:spPr>
          <a:xfrm>
            <a:off x="570990" y="1118202"/>
            <a:ext cx="304800" cy="2057400"/>
          </a:xfrm>
          <a:prstGeom prst="upDownArrow">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189990" y="2032602"/>
            <a:ext cx="449162" cy="276999"/>
          </a:xfrm>
          <a:prstGeom prst="rect">
            <a:avLst/>
          </a:prstGeom>
          <a:noFill/>
        </p:spPr>
        <p:txBody>
          <a:bodyPr wrap="none" rtlCol="0">
            <a:spAutoFit/>
          </a:bodyPr>
          <a:lstStyle/>
          <a:p>
            <a:r>
              <a:rPr lang="en-US" sz="1200" dirty="0" smtClean="0"/>
              <a:t>Bus</a:t>
            </a:r>
            <a:endParaRPr lang="en-US" sz="1200" dirty="0"/>
          </a:p>
        </p:txBody>
      </p:sp>
      <p:sp>
        <p:nvSpPr>
          <p:cNvPr id="15" name="Rectangle 14"/>
          <p:cNvSpPr/>
          <p:nvPr/>
        </p:nvSpPr>
        <p:spPr>
          <a:xfrm>
            <a:off x="1256790" y="1762436"/>
            <a:ext cx="533400" cy="762000"/>
          </a:xfrm>
          <a:prstGeom prst="rect">
            <a:avLst/>
          </a:prstGeom>
          <a:solidFill>
            <a:schemeClr val="bg1"/>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solidFill>
              </a:rPr>
              <a:t>I/O</a:t>
            </a:r>
          </a:p>
          <a:p>
            <a:pPr algn="ctr"/>
            <a:r>
              <a:rPr lang="en-US" sz="1200" dirty="0" smtClean="0">
                <a:solidFill>
                  <a:schemeClr val="tx1"/>
                </a:solidFill>
              </a:rPr>
              <a:t>Transform</a:t>
            </a:r>
            <a:endParaRPr lang="en-US" sz="1200" dirty="0"/>
          </a:p>
        </p:txBody>
      </p:sp>
      <p:cxnSp>
        <p:nvCxnSpPr>
          <p:cNvPr id="17" name="Straight Arrow Connector 16"/>
          <p:cNvCxnSpPr>
            <a:stCxn id="13" idx="6"/>
            <a:endCxn id="15" idx="1"/>
          </p:cNvCxnSpPr>
          <p:nvPr/>
        </p:nvCxnSpPr>
        <p:spPr>
          <a:xfrm flipV="1">
            <a:off x="799590" y="2143436"/>
            <a:ext cx="457200" cy="346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stCxn id="15" idx="3"/>
            <a:endCxn id="3" idx="1"/>
          </p:cNvCxnSpPr>
          <p:nvPr/>
        </p:nvCxnSpPr>
        <p:spPr>
          <a:xfrm flipV="1">
            <a:off x="1790190" y="2137007"/>
            <a:ext cx="1799091" cy="642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1858473" y="1715927"/>
            <a:ext cx="1657826" cy="430887"/>
          </a:xfrm>
          <a:prstGeom prst="rect">
            <a:avLst/>
          </a:prstGeom>
          <a:noFill/>
        </p:spPr>
        <p:txBody>
          <a:bodyPr wrap="none" rtlCol="0">
            <a:spAutoFit/>
          </a:bodyPr>
          <a:lstStyle/>
          <a:p>
            <a:r>
              <a:rPr lang="en-US" sz="1100" dirty="0" err="1" smtClean="0"/>
              <a:t>signal_x</a:t>
            </a:r>
            <a:r>
              <a:rPr lang="en-US" sz="1100" dirty="0" smtClean="0"/>
              <a:t> : </a:t>
            </a:r>
          </a:p>
          <a:p>
            <a:r>
              <a:rPr lang="en-US" sz="1100" dirty="0" smtClean="0"/>
              <a:t>   integer, resolution = 4</a:t>
            </a:r>
            <a:endParaRPr lang="en-US" sz="1100" dirty="0"/>
          </a:p>
        </p:txBody>
      </p:sp>
      <p:pic>
        <p:nvPicPr>
          <p:cNvPr id="1026" name="Picture 2"/>
          <p:cNvPicPr>
            <a:picLocks noChangeAspect="1" noChangeArrowheads="1"/>
          </p:cNvPicPr>
          <p:nvPr/>
        </p:nvPicPr>
        <p:blipFill>
          <a:blip r:embed="rId2"/>
          <a:srcRect/>
          <a:stretch>
            <a:fillRect/>
          </a:stretch>
        </p:blipFill>
        <p:spPr bwMode="auto">
          <a:xfrm>
            <a:off x="4316680" y="1696008"/>
            <a:ext cx="4651479" cy="1287251"/>
          </a:xfrm>
          <a:prstGeom prst="rect">
            <a:avLst/>
          </a:prstGeom>
          <a:noFill/>
          <a:ln w="9525">
            <a:noFill/>
            <a:miter lim="800000"/>
            <a:headEnd/>
            <a:tailEnd/>
          </a:ln>
          <a:effectLst/>
        </p:spPr>
      </p:pic>
      <p:sp>
        <p:nvSpPr>
          <p:cNvPr id="25" name="Rectangle 24"/>
          <p:cNvSpPr/>
          <p:nvPr/>
        </p:nvSpPr>
        <p:spPr>
          <a:xfrm>
            <a:off x="724394" y="3644719"/>
            <a:ext cx="6525491" cy="523220"/>
          </a:xfrm>
          <a:prstGeom prst="rect">
            <a:avLst/>
          </a:prstGeom>
        </p:spPr>
        <p:txBody>
          <a:bodyPr wrap="square">
            <a:spAutoFit/>
          </a:bodyPr>
          <a:lstStyle/>
          <a:p>
            <a:pPr lvl="1"/>
            <a:r>
              <a:rPr lang="en-US" sz="1400" dirty="0" smtClean="0"/>
              <a:t>Example of Design Property: Automated check for numerical stability of block-level behaviors and true/false coverage on all decisions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533400" y="1905000"/>
            <a:ext cx="8305800" cy="1752600"/>
          </a:xfrm>
        </p:spPr>
        <p:txBody>
          <a:bodyPr/>
          <a:lstStyle/>
          <a:p>
            <a:r>
              <a:rPr lang="en-US" sz="4400" dirty="0" smtClean="0"/>
              <a:t/>
            </a:r>
            <a:br>
              <a:rPr lang="en-US" sz="4400" dirty="0" smtClean="0"/>
            </a:br>
            <a:r>
              <a:rPr lang="en-US" sz="5400" dirty="0" smtClean="0"/>
              <a:t>Integration with HiLiTE</a:t>
            </a:r>
            <a:endParaRPr lang="en-US" sz="44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AutoShape 76"/>
          <p:cNvSpPr>
            <a:spLocks noChangeArrowheads="1"/>
          </p:cNvSpPr>
          <p:nvPr/>
        </p:nvSpPr>
        <p:spPr bwMode="auto">
          <a:xfrm>
            <a:off x="3902266" y="3625306"/>
            <a:ext cx="1292260" cy="799100"/>
          </a:xfrm>
          <a:prstGeom prst="flowChartDocument">
            <a:avLst/>
          </a:prstGeom>
          <a:solidFill>
            <a:schemeClr val="tx2">
              <a:lumMod val="40000"/>
              <a:lumOff val="60000"/>
            </a:schemeClr>
          </a:solidFill>
          <a:ln w="9525">
            <a:solidFill>
              <a:schemeClr val="tx1"/>
            </a:solidFill>
            <a:miter lim="800000"/>
            <a:headEnd/>
            <a:tailEnd/>
          </a:ln>
        </p:spPr>
        <p:txBody>
          <a:bodyPr wrap="none" anchor="ctr"/>
          <a:lstStyle/>
          <a:p>
            <a:pPr marL="117475" indent="-117475" algn="l"/>
            <a:endParaRPr lang="en-US" sz="1000" dirty="0" smtClean="0">
              <a:solidFill>
                <a:srgbClr val="0000CC"/>
              </a:solidFill>
            </a:endParaRPr>
          </a:p>
        </p:txBody>
      </p:sp>
      <p:sp>
        <p:nvSpPr>
          <p:cNvPr id="2" name="Title 1"/>
          <p:cNvSpPr>
            <a:spLocks noGrp="1"/>
          </p:cNvSpPr>
          <p:nvPr>
            <p:ph type="title"/>
          </p:nvPr>
        </p:nvSpPr>
        <p:spPr>
          <a:xfrm>
            <a:off x="421574" y="114322"/>
            <a:ext cx="8229600" cy="443819"/>
          </a:xfrm>
        </p:spPr>
        <p:txBody>
          <a:bodyPr/>
          <a:lstStyle/>
          <a:p>
            <a:r>
              <a:rPr lang="en-US" sz="2400" dirty="0" smtClean="0"/>
              <a:t>Using HiLiTE from a Design Flow Tool</a:t>
            </a:r>
            <a:endParaRPr lang="en-US" sz="2400" dirty="0"/>
          </a:p>
        </p:txBody>
      </p:sp>
      <p:sp>
        <p:nvSpPr>
          <p:cNvPr id="19" name="Rectangle 43"/>
          <p:cNvSpPr>
            <a:spLocks noChangeArrowheads="1"/>
          </p:cNvSpPr>
          <p:nvPr/>
        </p:nvSpPr>
        <p:spPr bwMode="auto">
          <a:xfrm>
            <a:off x="5820002" y="863798"/>
            <a:ext cx="884724" cy="2861953"/>
          </a:xfrm>
          <a:prstGeom prst="rect">
            <a:avLst/>
          </a:prstGeom>
          <a:noFill/>
          <a:ln w="19050">
            <a:solidFill>
              <a:srgbClr val="000099"/>
            </a:solidFill>
            <a:miter lim="800000"/>
            <a:headEnd/>
            <a:tailEnd/>
          </a:ln>
        </p:spPr>
        <p:txBody>
          <a:bodyPr wrap="none" anchor="ctr"/>
          <a:lstStyle/>
          <a:p>
            <a:pPr algn="ctr"/>
            <a:r>
              <a:rPr lang="en-US" sz="1400" dirty="0" smtClean="0"/>
              <a:t>HiLiTE</a:t>
            </a:r>
          </a:p>
          <a:p>
            <a:pPr algn="ctr"/>
            <a:r>
              <a:rPr lang="en-US" sz="1400" dirty="0" smtClean="0">
                <a:solidFill>
                  <a:srgbClr val="000000"/>
                </a:solidFill>
              </a:rPr>
              <a:t>Model</a:t>
            </a:r>
          </a:p>
          <a:p>
            <a:pPr algn="ctr"/>
            <a:r>
              <a:rPr lang="en-US" sz="1400" dirty="0" smtClean="0">
                <a:solidFill>
                  <a:srgbClr val="000000"/>
                </a:solidFill>
              </a:rPr>
              <a:t>Analysis</a:t>
            </a:r>
            <a:endParaRPr lang="en-US" sz="1400" dirty="0">
              <a:solidFill>
                <a:srgbClr val="000000"/>
              </a:solidFill>
            </a:endParaRPr>
          </a:p>
        </p:txBody>
      </p:sp>
      <p:sp>
        <p:nvSpPr>
          <p:cNvPr id="39" name="AutoShape 76"/>
          <p:cNvSpPr>
            <a:spLocks noChangeArrowheads="1"/>
          </p:cNvSpPr>
          <p:nvPr/>
        </p:nvSpPr>
        <p:spPr bwMode="auto">
          <a:xfrm>
            <a:off x="3815181" y="3561970"/>
            <a:ext cx="1292260" cy="799100"/>
          </a:xfrm>
          <a:prstGeom prst="flowChartDocument">
            <a:avLst/>
          </a:prstGeom>
          <a:solidFill>
            <a:schemeClr val="tx2">
              <a:lumMod val="40000"/>
              <a:lumOff val="60000"/>
            </a:schemeClr>
          </a:solidFill>
          <a:ln w="9525">
            <a:solidFill>
              <a:schemeClr val="tx1"/>
            </a:solidFill>
            <a:miter lim="800000"/>
            <a:headEnd/>
            <a:tailEnd/>
          </a:ln>
        </p:spPr>
        <p:txBody>
          <a:bodyPr wrap="none" anchor="ctr"/>
          <a:lstStyle/>
          <a:p>
            <a:pPr marL="117475" indent="-117475" algn="l"/>
            <a:r>
              <a:rPr lang="en-US" sz="1000" dirty="0" smtClean="0"/>
              <a:t>Model Summary File</a:t>
            </a:r>
          </a:p>
          <a:p>
            <a:pPr marL="117475" indent="-117475"/>
            <a:r>
              <a:rPr lang="en-US" sz="1000" dirty="0" smtClean="0"/>
              <a:t>(XML)</a:t>
            </a:r>
          </a:p>
          <a:p>
            <a:pPr marL="117475" indent="-117475" algn="l"/>
            <a:r>
              <a:rPr lang="en-US" sz="1000" dirty="0" smtClean="0">
                <a:solidFill>
                  <a:srgbClr val="0000CC"/>
                </a:solidFill>
              </a:rPr>
              <a:t>Design Property </a:t>
            </a:r>
          </a:p>
          <a:p>
            <a:pPr marL="117475" indent="-117475" algn="l"/>
            <a:r>
              <a:rPr lang="en-US" sz="1000" dirty="0" smtClean="0">
                <a:solidFill>
                  <a:srgbClr val="0000CC"/>
                </a:solidFill>
              </a:rPr>
              <a:t>Violations</a:t>
            </a:r>
          </a:p>
        </p:txBody>
      </p:sp>
      <p:sp>
        <p:nvSpPr>
          <p:cNvPr id="42" name="Flowchart: Magnetic Disk 41"/>
          <p:cNvSpPr/>
          <p:nvPr/>
        </p:nvSpPr>
        <p:spPr>
          <a:xfrm>
            <a:off x="2174252" y="4135520"/>
            <a:ext cx="985651" cy="1015339"/>
          </a:xfrm>
          <a:prstGeom prst="flowChartMagneticDisk">
            <a:avLst/>
          </a:prstGeom>
          <a:solidFill>
            <a:schemeClr val="accent1">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solidFill>
              </a:rPr>
              <a:t>System Dictionaries, Models</a:t>
            </a:r>
            <a:endParaRPr lang="en-US" sz="1200" dirty="0">
              <a:solidFill>
                <a:schemeClr val="tx1"/>
              </a:solidFill>
            </a:endParaRPr>
          </a:p>
        </p:txBody>
      </p:sp>
      <p:sp>
        <p:nvSpPr>
          <p:cNvPr id="43" name="Flowchart: Document 42"/>
          <p:cNvSpPr/>
          <p:nvPr/>
        </p:nvSpPr>
        <p:spPr>
          <a:xfrm>
            <a:off x="3979308" y="810348"/>
            <a:ext cx="926275" cy="611579"/>
          </a:xfrm>
          <a:prstGeom prst="flowChartDocumen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pPr algn="ctr"/>
            <a:r>
              <a:rPr lang="en-US" sz="1100" dirty="0" smtClean="0">
                <a:solidFill>
                  <a:schemeClr val="tx1"/>
                </a:solidFill>
              </a:rPr>
              <a:t>HiLiTE Command File</a:t>
            </a:r>
          </a:p>
          <a:p>
            <a:pPr algn="ctr"/>
            <a:r>
              <a:rPr lang="en-US" sz="1100" dirty="0" smtClean="0">
                <a:solidFill>
                  <a:schemeClr val="tx1"/>
                </a:solidFill>
              </a:rPr>
              <a:t>(XML)</a:t>
            </a:r>
            <a:endParaRPr lang="en-US" sz="1100" dirty="0">
              <a:solidFill>
                <a:schemeClr val="tx1"/>
              </a:solidFill>
            </a:endParaRPr>
          </a:p>
        </p:txBody>
      </p:sp>
      <p:sp>
        <p:nvSpPr>
          <p:cNvPr id="48" name="Rectangle 47"/>
          <p:cNvSpPr/>
          <p:nvPr/>
        </p:nvSpPr>
        <p:spPr>
          <a:xfrm>
            <a:off x="2251447" y="834109"/>
            <a:ext cx="813459" cy="2974769"/>
          </a:xfrm>
          <a:prstGeom prst="rect">
            <a:avLst/>
          </a:prstGeom>
          <a:noFill/>
          <a:ln w="19050">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pPr algn="ctr"/>
            <a:r>
              <a:rPr lang="en-US" sz="1400" dirty="0" smtClean="0">
                <a:solidFill>
                  <a:schemeClr val="tx1"/>
                </a:solidFill>
                <a:latin typeface="Arial" pitchFamily="34" charset="0"/>
                <a:cs typeface="Arial" pitchFamily="34" charset="0"/>
              </a:rPr>
              <a:t>Design</a:t>
            </a:r>
          </a:p>
          <a:p>
            <a:pPr algn="ctr"/>
            <a:r>
              <a:rPr lang="en-US" sz="1400" dirty="0" smtClean="0">
                <a:solidFill>
                  <a:schemeClr val="tx1"/>
                </a:solidFill>
                <a:latin typeface="Arial" pitchFamily="34" charset="0"/>
                <a:cs typeface="Arial" pitchFamily="34" charset="0"/>
              </a:rPr>
              <a:t>Tool</a:t>
            </a:r>
          </a:p>
        </p:txBody>
      </p:sp>
      <p:cxnSp>
        <p:nvCxnSpPr>
          <p:cNvPr id="50" name="Straight Arrow Connector 49"/>
          <p:cNvCxnSpPr>
            <a:endCxn id="43" idx="1"/>
          </p:cNvCxnSpPr>
          <p:nvPr/>
        </p:nvCxnSpPr>
        <p:spPr>
          <a:xfrm>
            <a:off x="3064906" y="1092358"/>
            <a:ext cx="914402" cy="23780"/>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9" name="TextBox 68"/>
          <p:cNvSpPr txBox="1"/>
          <p:nvPr/>
        </p:nvSpPr>
        <p:spPr>
          <a:xfrm>
            <a:off x="3094593" y="851912"/>
            <a:ext cx="740908" cy="261610"/>
          </a:xfrm>
          <a:prstGeom prst="rect">
            <a:avLst/>
          </a:prstGeom>
          <a:noFill/>
        </p:spPr>
        <p:txBody>
          <a:bodyPr wrap="none" rtlCol="0">
            <a:spAutoFit/>
          </a:bodyPr>
          <a:lstStyle/>
          <a:p>
            <a:r>
              <a:rPr lang="en-US" sz="1050" dirty="0" smtClean="0"/>
              <a:t>g</a:t>
            </a:r>
            <a:r>
              <a:rPr lang="en-US" sz="1050" dirty="0" smtClean="0"/>
              <a:t>enerate</a:t>
            </a:r>
          </a:p>
        </p:txBody>
      </p:sp>
      <p:cxnSp>
        <p:nvCxnSpPr>
          <p:cNvPr id="78" name="Straight Arrow Connector 77"/>
          <p:cNvCxnSpPr>
            <a:stCxn id="43" idx="3"/>
          </p:cNvCxnSpPr>
          <p:nvPr/>
        </p:nvCxnSpPr>
        <p:spPr>
          <a:xfrm flipV="1">
            <a:off x="4905583" y="1101305"/>
            <a:ext cx="902492" cy="14833"/>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2" name="Flowchart: Document 81"/>
          <p:cNvSpPr/>
          <p:nvPr/>
        </p:nvSpPr>
        <p:spPr>
          <a:xfrm>
            <a:off x="4064426" y="2124545"/>
            <a:ext cx="904516" cy="577932"/>
          </a:xfrm>
          <a:prstGeom prst="flowChartDocument">
            <a:avLst/>
          </a:prstGeom>
          <a:solidFill>
            <a:schemeClr val="accent3">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pPr algn="ctr"/>
            <a:endParaRPr lang="en-US" sz="1100" dirty="0" smtClean="0">
              <a:solidFill>
                <a:schemeClr val="tx1"/>
              </a:solidFill>
            </a:endParaRPr>
          </a:p>
        </p:txBody>
      </p:sp>
      <p:sp>
        <p:nvSpPr>
          <p:cNvPr id="79" name="Flowchart: Document 78"/>
          <p:cNvSpPr/>
          <p:nvPr/>
        </p:nvSpPr>
        <p:spPr>
          <a:xfrm>
            <a:off x="4024842" y="2055272"/>
            <a:ext cx="904516" cy="577932"/>
          </a:xfrm>
          <a:prstGeom prst="flowChartDocument">
            <a:avLst/>
          </a:prstGeom>
          <a:solidFill>
            <a:schemeClr val="accent3">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pPr algn="ctr"/>
            <a:r>
              <a:rPr lang="en-US" sz="1100" dirty="0" smtClean="0">
                <a:solidFill>
                  <a:schemeClr val="tx1"/>
                </a:solidFill>
              </a:rPr>
              <a:t>External Input Range Files</a:t>
            </a:r>
          </a:p>
          <a:p>
            <a:pPr algn="ctr"/>
            <a:r>
              <a:rPr lang="en-US" sz="1100" dirty="0" smtClean="0">
                <a:solidFill>
                  <a:schemeClr val="tx1"/>
                </a:solidFill>
              </a:rPr>
              <a:t>(.</a:t>
            </a:r>
            <a:r>
              <a:rPr lang="en-US" sz="1100" dirty="0" err="1" smtClean="0">
                <a:solidFill>
                  <a:schemeClr val="tx1"/>
                </a:solidFill>
              </a:rPr>
              <a:t>csv</a:t>
            </a:r>
            <a:r>
              <a:rPr lang="en-US" sz="1100" dirty="0" smtClean="0">
                <a:solidFill>
                  <a:schemeClr val="tx1"/>
                </a:solidFill>
              </a:rPr>
              <a:t>)</a:t>
            </a:r>
          </a:p>
        </p:txBody>
      </p:sp>
      <p:sp>
        <p:nvSpPr>
          <p:cNvPr id="83" name="Oval 82"/>
          <p:cNvSpPr/>
          <p:nvPr/>
        </p:nvSpPr>
        <p:spPr>
          <a:xfrm>
            <a:off x="3997132" y="1528802"/>
            <a:ext cx="926275" cy="415636"/>
          </a:xfrm>
          <a:prstGeom prst="ellips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pPr algn="ctr"/>
            <a:r>
              <a:rPr lang="en-US" sz="1200" dirty="0" smtClean="0">
                <a:solidFill>
                  <a:schemeClr val="tx1"/>
                </a:solidFill>
              </a:rPr>
              <a:t>Models</a:t>
            </a:r>
          </a:p>
        </p:txBody>
      </p:sp>
      <p:cxnSp>
        <p:nvCxnSpPr>
          <p:cNvPr id="85" name="Straight Arrow Connector 84"/>
          <p:cNvCxnSpPr>
            <a:endCxn id="83" idx="2"/>
          </p:cNvCxnSpPr>
          <p:nvPr/>
        </p:nvCxnSpPr>
        <p:spPr>
          <a:xfrm flipV="1">
            <a:off x="3053000" y="1736620"/>
            <a:ext cx="944132" cy="11890"/>
          </a:xfrm>
          <a:prstGeom prst="straightConnector1">
            <a:avLst/>
          </a:prstGeom>
          <a:ln>
            <a:solidFill>
              <a:schemeClr val="tx1"/>
            </a:solidFill>
            <a:prstDash val="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7" name="Straight Arrow Connector 86"/>
          <p:cNvCxnSpPr>
            <a:stCxn id="83" idx="6"/>
          </p:cNvCxnSpPr>
          <p:nvPr/>
        </p:nvCxnSpPr>
        <p:spPr>
          <a:xfrm>
            <a:off x="4923407" y="1736620"/>
            <a:ext cx="914356" cy="5952"/>
          </a:xfrm>
          <a:prstGeom prst="straightConnector1">
            <a:avLst/>
          </a:prstGeom>
          <a:ln>
            <a:solidFill>
              <a:schemeClr val="tx1"/>
            </a:solidFill>
            <a:prstDash val="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8" name="Straight Arrow Connector 87"/>
          <p:cNvCxnSpPr>
            <a:stCxn id="48" idx="3"/>
            <a:endCxn id="79" idx="1"/>
          </p:cNvCxnSpPr>
          <p:nvPr/>
        </p:nvCxnSpPr>
        <p:spPr>
          <a:xfrm>
            <a:off x="3064906" y="2321494"/>
            <a:ext cx="959936" cy="22744"/>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2" name="Straight Arrow Connector 91"/>
          <p:cNvCxnSpPr>
            <a:stCxn id="82" idx="3"/>
            <a:endCxn id="19" idx="1"/>
          </p:cNvCxnSpPr>
          <p:nvPr/>
        </p:nvCxnSpPr>
        <p:spPr>
          <a:xfrm flipV="1">
            <a:off x="4968942" y="2294775"/>
            <a:ext cx="851060" cy="118736"/>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7" name="Flowchart: Document 96"/>
          <p:cNvSpPr/>
          <p:nvPr/>
        </p:nvSpPr>
        <p:spPr>
          <a:xfrm>
            <a:off x="4070361" y="2795503"/>
            <a:ext cx="904516" cy="577932"/>
          </a:xfrm>
          <a:prstGeom prst="flowChartDocument">
            <a:avLst/>
          </a:prstGeom>
          <a:solidFill>
            <a:schemeClr val="accent3">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pPr algn="ctr"/>
            <a:r>
              <a:rPr lang="en-US" sz="1100" dirty="0" smtClean="0">
                <a:solidFill>
                  <a:schemeClr val="tx1"/>
                </a:solidFill>
              </a:rPr>
              <a:t>Intermediate Range File</a:t>
            </a:r>
          </a:p>
          <a:p>
            <a:pPr algn="ctr"/>
            <a:r>
              <a:rPr lang="en-US" sz="1100" dirty="0" smtClean="0">
                <a:solidFill>
                  <a:schemeClr val="tx1"/>
                </a:solidFill>
              </a:rPr>
              <a:t>(.</a:t>
            </a:r>
            <a:r>
              <a:rPr lang="en-US" sz="1100" dirty="0" err="1" smtClean="0">
                <a:solidFill>
                  <a:schemeClr val="tx1"/>
                </a:solidFill>
              </a:rPr>
              <a:t>csv</a:t>
            </a:r>
            <a:r>
              <a:rPr lang="en-US" sz="1100" dirty="0" smtClean="0">
                <a:solidFill>
                  <a:schemeClr val="tx1"/>
                </a:solidFill>
              </a:rPr>
              <a:t>)</a:t>
            </a:r>
          </a:p>
        </p:txBody>
      </p:sp>
      <p:cxnSp>
        <p:nvCxnSpPr>
          <p:cNvPr id="98" name="Straight Arrow Connector 97"/>
          <p:cNvCxnSpPr>
            <a:stCxn id="97" idx="1"/>
          </p:cNvCxnSpPr>
          <p:nvPr/>
        </p:nvCxnSpPr>
        <p:spPr>
          <a:xfrm rot="10800000">
            <a:off x="3064875" y="2947919"/>
            <a:ext cx="1005486" cy="136551"/>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11" name="Straight Arrow Connector 110"/>
          <p:cNvCxnSpPr>
            <a:endCxn id="97" idx="3"/>
          </p:cNvCxnSpPr>
          <p:nvPr/>
        </p:nvCxnSpPr>
        <p:spPr>
          <a:xfrm rot="10800000" flipV="1">
            <a:off x="4974877" y="2936041"/>
            <a:ext cx="839136" cy="148427"/>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18" name="TextBox 117"/>
          <p:cNvSpPr txBox="1"/>
          <p:nvPr/>
        </p:nvSpPr>
        <p:spPr>
          <a:xfrm>
            <a:off x="5034243" y="3224998"/>
            <a:ext cx="740908" cy="261610"/>
          </a:xfrm>
          <a:prstGeom prst="rect">
            <a:avLst/>
          </a:prstGeom>
          <a:noFill/>
        </p:spPr>
        <p:txBody>
          <a:bodyPr wrap="none" rtlCol="0">
            <a:spAutoFit/>
          </a:bodyPr>
          <a:lstStyle/>
          <a:p>
            <a:r>
              <a:rPr lang="en-US" sz="1050" dirty="0" smtClean="0"/>
              <a:t>g</a:t>
            </a:r>
            <a:r>
              <a:rPr lang="en-US" sz="1050" dirty="0" smtClean="0"/>
              <a:t>enerate</a:t>
            </a:r>
          </a:p>
        </p:txBody>
      </p:sp>
      <p:sp>
        <p:nvSpPr>
          <p:cNvPr id="119" name="TextBox 118"/>
          <p:cNvSpPr txBox="1"/>
          <p:nvPr/>
        </p:nvSpPr>
        <p:spPr>
          <a:xfrm>
            <a:off x="3092614" y="3082494"/>
            <a:ext cx="710451" cy="253916"/>
          </a:xfrm>
          <a:prstGeom prst="rect">
            <a:avLst/>
          </a:prstGeom>
          <a:noFill/>
        </p:spPr>
        <p:txBody>
          <a:bodyPr wrap="none" rtlCol="0">
            <a:spAutoFit/>
          </a:bodyPr>
          <a:lstStyle/>
          <a:p>
            <a:r>
              <a:rPr lang="en-US" sz="1050" dirty="0" smtClean="0"/>
              <a:t>annotate</a:t>
            </a:r>
          </a:p>
        </p:txBody>
      </p:sp>
      <p:cxnSp>
        <p:nvCxnSpPr>
          <p:cNvPr id="121" name="Straight Arrow Connector 120"/>
          <p:cNvCxnSpPr>
            <a:stCxn id="39" idx="1"/>
          </p:cNvCxnSpPr>
          <p:nvPr/>
        </p:nvCxnSpPr>
        <p:spPr>
          <a:xfrm rot="10800000">
            <a:off x="3053001" y="3405118"/>
            <a:ext cx="762181" cy="556402"/>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35" name="Straight Arrow Connector 134"/>
          <p:cNvCxnSpPr>
            <a:endCxn id="120" idx="3"/>
          </p:cNvCxnSpPr>
          <p:nvPr/>
        </p:nvCxnSpPr>
        <p:spPr>
          <a:xfrm rot="10800000" flipV="1">
            <a:off x="5194527" y="3446680"/>
            <a:ext cx="607611" cy="578175"/>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38" name="Up-Down Arrow 137"/>
          <p:cNvSpPr/>
          <p:nvPr/>
        </p:nvSpPr>
        <p:spPr>
          <a:xfrm>
            <a:off x="2589804" y="3802941"/>
            <a:ext cx="184067" cy="344384"/>
          </a:xfrm>
          <a:prstGeom prst="upDownArrow">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pPr algn="ctr"/>
            <a:endParaRPr lang="en-US" sz="1200" dirty="0" smtClean="0">
              <a:solidFill>
                <a:schemeClr val="tx1"/>
              </a:solidFill>
            </a:endParaRPr>
          </a:p>
        </p:txBody>
      </p:sp>
      <p:sp>
        <p:nvSpPr>
          <p:cNvPr id="139" name="Content Placeholder 4"/>
          <p:cNvSpPr>
            <a:spLocks noGrp="1"/>
          </p:cNvSpPr>
          <p:nvPr>
            <p:ph idx="1"/>
          </p:nvPr>
        </p:nvSpPr>
        <p:spPr>
          <a:xfrm>
            <a:off x="338447" y="5514129"/>
            <a:ext cx="8458200" cy="946067"/>
          </a:xfrm>
        </p:spPr>
        <p:txBody>
          <a:bodyPr/>
          <a:lstStyle/>
          <a:p>
            <a:pPr>
              <a:buNone/>
            </a:pPr>
            <a:r>
              <a:rPr lang="en-US" sz="1600" dirty="0" smtClean="0"/>
              <a:t>Running HiLiTE from the command line:</a:t>
            </a:r>
          </a:p>
          <a:p>
            <a:pPr lvl="1">
              <a:buNone/>
            </a:pPr>
            <a:r>
              <a:rPr lang="en-US" sz="1400" dirty="0" smtClean="0"/>
              <a:t>%   </a:t>
            </a:r>
            <a:r>
              <a:rPr lang="en-US" sz="1400" dirty="0" err="1" smtClean="0">
                <a:solidFill>
                  <a:srgbClr val="000099"/>
                </a:solidFill>
              </a:rPr>
              <a:t>hilite</a:t>
            </a:r>
            <a:r>
              <a:rPr lang="en-US" sz="1400" dirty="0" smtClean="0">
                <a:solidFill>
                  <a:srgbClr val="000099"/>
                </a:solidFill>
              </a:rPr>
              <a:t>   </a:t>
            </a:r>
            <a:r>
              <a:rPr lang="en-US" sz="1400" dirty="0" err="1" smtClean="0">
                <a:solidFill>
                  <a:srgbClr val="000099"/>
                </a:solidFill>
              </a:rPr>
              <a:t>command_file.hilite</a:t>
            </a:r>
            <a:r>
              <a:rPr lang="en-US" sz="1400" dirty="0" smtClean="0">
                <a:solidFill>
                  <a:srgbClr val="000099"/>
                </a:solidFill>
              </a:rPr>
              <a:t>   [</a:t>
            </a:r>
            <a:r>
              <a:rPr lang="en-US" sz="1400" dirty="0" err="1" smtClean="0">
                <a:solidFill>
                  <a:srgbClr val="000099"/>
                </a:solidFill>
              </a:rPr>
              <a:t>args_for_command_file_if_needed</a:t>
            </a:r>
            <a:r>
              <a:rPr lang="en-US" sz="1400" dirty="0" smtClean="0">
                <a:solidFill>
                  <a:srgbClr val="000099"/>
                </a:solidFill>
              </a:rPr>
              <a:t>]</a:t>
            </a:r>
            <a:endParaRPr lang="en-US" sz="1400" dirty="0" smtClean="0">
              <a:solidFill>
                <a:srgbClr val="000099"/>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HiLiTE User Guide Readings</a:t>
            </a:r>
            <a:endParaRPr lang="en-US" dirty="0"/>
          </a:p>
        </p:txBody>
      </p:sp>
      <p:sp>
        <p:nvSpPr>
          <p:cNvPr id="3" name="Content Placeholder 2"/>
          <p:cNvSpPr>
            <a:spLocks noGrp="1"/>
          </p:cNvSpPr>
          <p:nvPr>
            <p:ph idx="1"/>
          </p:nvPr>
        </p:nvSpPr>
        <p:spPr/>
        <p:txBody>
          <a:bodyPr/>
          <a:lstStyle/>
          <a:p>
            <a:pPr marL="457200" indent="-457200">
              <a:buAutoNum type="arabicPeriod" startAt="2"/>
            </a:pPr>
            <a:r>
              <a:rPr lang="en-US" sz="2400" b="1" dirty="0" smtClean="0"/>
              <a:t>Getting </a:t>
            </a:r>
            <a:r>
              <a:rPr lang="en-US" sz="2400" b="1" dirty="0" smtClean="0"/>
              <a:t>Started with HiLiTE </a:t>
            </a:r>
            <a:endParaRPr lang="en-US" sz="2400" b="1" dirty="0" smtClean="0"/>
          </a:p>
          <a:p>
            <a:pPr marL="457200" indent="-457200">
              <a:buAutoNum type="arabicPeriod" startAt="2"/>
            </a:pPr>
            <a:r>
              <a:rPr lang="en-US" sz="2400" b="1" dirty="0" smtClean="0"/>
              <a:t>A </a:t>
            </a:r>
            <a:r>
              <a:rPr lang="en-US" sz="2400" b="1" dirty="0" smtClean="0"/>
              <a:t>Brief HiLiTE Tutorial </a:t>
            </a:r>
            <a:endParaRPr lang="en-US" sz="2400" b="1" dirty="0" smtClean="0"/>
          </a:p>
          <a:p>
            <a:pPr marL="457200" indent="-457200">
              <a:buAutoNum type="arabicPeriod" startAt="2"/>
            </a:pPr>
            <a:r>
              <a:rPr lang="en-US" sz="2400" b="1" dirty="0" smtClean="0"/>
              <a:t>Creating </a:t>
            </a:r>
            <a:r>
              <a:rPr lang="en-US" sz="2400" b="1" dirty="0" smtClean="0"/>
              <a:t>HiLiTE </a:t>
            </a:r>
            <a:r>
              <a:rPr lang="en-US" sz="2400" b="1" dirty="0" smtClean="0"/>
              <a:t>Command </a:t>
            </a:r>
            <a:r>
              <a:rPr lang="en-US" sz="2400" b="1" dirty="0" smtClean="0"/>
              <a:t>Files </a:t>
            </a:r>
            <a:endParaRPr lang="en-US" sz="2400" b="1" dirty="0" smtClean="0"/>
          </a:p>
          <a:p>
            <a:pPr marL="857250" lvl="1" indent="-457200">
              <a:buNone/>
            </a:pPr>
            <a:r>
              <a:rPr lang="en-US" sz="2000" b="1" dirty="0" smtClean="0"/>
              <a:t>4.1</a:t>
            </a:r>
          </a:p>
          <a:p>
            <a:pPr marL="857250" lvl="1" indent="-457200">
              <a:buNone/>
            </a:pPr>
            <a:r>
              <a:rPr lang="en-US" sz="2000" b="1" dirty="0" smtClean="0"/>
              <a:t>4.2</a:t>
            </a:r>
          </a:p>
          <a:p>
            <a:pPr marL="857250" lvl="1" indent="-457200">
              <a:buNone/>
            </a:pPr>
            <a:r>
              <a:rPr lang="en-US" sz="2000" b="1" dirty="0" smtClean="0"/>
              <a:t>4.3.1</a:t>
            </a:r>
            <a:endParaRPr lang="en-US" sz="20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3550" y="107950"/>
            <a:ext cx="8229600" cy="450850"/>
          </a:xfrm>
        </p:spPr>
        <p:txBody>
          <a:bodyPr/>
          <a:lstStyle/>
          <a:p>
            <a:r>
              <a:rPr lang="en-US" dirty="0" smtClean="0"/>
              <a:t>Range File Examples</a:t>
            </a:r>
            <a:endParaRPr lang="en-US" dirty="0"/>
          </a:p>
        </p:txBody>
      </p:sp>
      <p:pic>
        <p:nvPicPr>
          <p:cNvPr id="1027" name="Picture 3"/>
          <p:cNvPicPr>
            <a:picLocks noChangeAspect="1" noChangeArrowheads="1"/>
          </p:cNvPicPr>
          <p:nvPr/>
        </p:nvPicPr>
        <p:blipFill>
          <a:blip r:embed="rId2"/>
          <a:srcRect/>
          <a:stretch>
            <a:fillRect/>
          </a:stretch>
        </p:blipFill>
        <p:spPr bwMode="auto">
          <a:xfrm>
            <a:off x="117475" y="3559380"/>
            <a:ext cx="8867775" cy="3222420"/>
          </a:xfrm>
          <a:prstGeom prst="rect">
            <a:avLst/>
          </a:prstGeom>
          <a:noFill/>
          <a:ln w="9525">
            <a:noFill/>
            <a:miter lim="800000"/>
            <a:headEnd/>
            <a:tailEnd/>
          </a:ln>
        </p:spPr>
      </p:pic>
      <p:pic>
        <p:nvPicPr>
          <p:cNvPr id="1028" name="Picture 4"/>
          <p:cNvPicPr>
            <a:picLocks noChangeAspect="1" noChangeArrowheads="1"/>
          </p:cNvPicPr>
          <p:nvPr/>
        </p:nvPicPr>
        <p:blipFill>
          <a:blip r:embed="rId3"/>
          <a:srcRect/>
          <a:stretch>
            <a:fillRect/>
          </a:stretch>
        </p:blipFill>
        <p:spPr bwMode="auto">
          <a:xfrm>
            <a:off x="1322388" y="585788"/>
            <a:ext cx="6334125" cy="2943225"/>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4500" y="19050"/>
            <a:ext cx="8229600" cy="488950"/>
          </a:xfrm>
        </p:spPr>
        <p:txBody>
          <a:bodyPr/>
          <a:lstStyle/>
          <a:p>
            <a:r>
              <a:rPr lang="en-US" sz="2400" dirty="0" smtClean="0"/>
              <a:t>Defect Reporting Examples</a:t>
            </a:r>
            <a:endParaRPr lang="en-US" sz="2400" dirty="0"/>
          </a:p>
        </p:txBody>
      </p:sp>
      <p:pic>
        <p:nvPicPr>
          <p:cNvPr id="2050" name="Picture 2"/>
          <p:cNvPicPr>
            <a:picLocks noChangeAspect="1" noChangeArrowheads="1"/>
          </p:cNvPicPr>
          <p:nvPr/>
        </p:nvPicPr>
        <p:blipFill>
          <a:blip r:embed="rId2"/>
          <a:srcRect/>
          <a:stretch>
            <a:fillRect/>
          </a:stretch>
        </p:blipFill>
        <p:spPr bwMode="auto">
          <a:xfrm>
            <a:off x="946150" y="3743723"/>
            <a:ext cx="7432675" cy="3108210"/>
          </a:xfrm>
          <a:prstGeom prst="rect">
            <a:avLst/>
          </a:prstGeom>
          <a:noFill/>
          <a:ln w="9525">
            <a:noFill/>
            <a:miter lim="800000"/>
            <a:headEnd/>
            <a:tailEnd/>
          </a:ln>
        </p:spPr>
      </p:pic>
      <p:pic>
        <p:nvPicPr>
          <p:cNvPr id="2051" name="Picture 3"/>
          <p:cNvPicPr>
            <a:picLocks noChangeAspect="1" noChangeArrowheads="1"/>
          </p:cNvPicPr>
          <p:nvPr/>
        </p:nvPicPr>
        <p:blipFill>
          <a:blip r:embed="rId3"/>
          <a:srcRect/>
          <a:stretch>
            <a:fillRect/>
          </a:stretch>
        </p:blipFill>
        <p:spPr bwMode="auto">
          <a:xfrm>
            <a:off x="552450" y="439739"/>
            <a:ext cx="7327900" cy="3286673"/>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533400" y="2133600"/>
            <a:ext cx="8305800" cy="1752600"/>
          </a:xfrm>
        </p:spPr>
        <p:txBody>
          <a:bodyPr/>
          <a:lstStyle/>
          <a:p>
            <a:r>
              <a:rPr lang="en-US" sz="4400" dirty="0" smtClean="0"/>
              <a:t/>
            </a:r>
            <a:br>
              <a:rPr lang="en-US" sz="4400" dirty="0" smtClean="0"/>
            </a:br>
            <a:r>
              <a:rPr lang="en-US" sz="4400" dirty="0" smtClean="0"/>
              <a:t/>
            </a:r>
            <a:br>
              <a:rPr lang="en-US" sz="4400" dirty="0" smtClean="0"/>
            </a:br>
            <a:r>
              <a:rPr lang="en-US" sz="5400" dirty="0" smtClean="0"/>
              <a:t>Discussions </a:t>
            </a:r>
            <a:endParaRPr lang="en-US" sz="44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3"/>
          <p:cNvSpPr>
            <a:spLocks noGrp="1"/>
          </p:cNvSpPr>
          <p:nvPr>
            <p:ph type="title"/>
          </p:nvPr>
        </p:nvSpPr>
        <p:spPr>
          <a:xfrm>
            <a:off x="609600" y="0"/>
            <a:ext cx="8229600" cy="715962"/>
          </a:xfrm>
        </p:spPr>
        <p:txBody>
          <a:bodyPr/>
          <a:lstStyle/>
          <a:p>
            <a:r>
              <a:rPr lang="en-US" sz="2800" dirty="0" smtClean="0"/>
              <a:t>Motivation and Context</a:t>
            </a:r>
          </a:p>
        </p:txBody>
      </p:sp>
      <p:sp>
        <p:nvSpPr>
          <p:cNvPr id="5" name="Content Placeholder 4"/>
          <p:cNvSpPr>
            <a:spLocks noGrp="1"/>
          </p:cNvSpPr>
          <p:nvPr>
            <p:ph idx="1"/>
          </p:nvPr>
        </p:nvSpPr>
        <p:spPr>
          <a:xfrm>
            <a:off x="0" y="533400"/>
            <a:ext cx="9144000" cy="6248399"/>
          </a:xfrm>
        </p:spPr>
        <p:txBody>
          <a:bodyPr/>
          <a:lstStyle/>
          <a:p>
            <a:r>
              <a:rPr lang="en-US" sz="2000" dirty="0" smtClean="0"/>
              <a:t>Verification of Integration of Control Function Components (e.g., flight controls)</a:t>
            </a:r>
          </a:p>
          <a:p>
            <a:pPr lvl="1"/>
            <a:r>
              <a:rPr lang="en-US" sz="1800" dirty="0" smtClean="0"/>
              <a:t>Flight control – several “partitions” of control functionality</a:t>
            </a:r>
          </a:p>
          <a:p>
            <a:pPr lvl="2"/>
            <a:r>
              <a:rPr lang="en-US" sz="1600" dirty="0" smtClean="0"/>
              <a:t>Primary Flight, High Lift, Auto Flight</a:t>
            </a:r>
          </a:p>
          <a:p>
            <a:pPr lvl="1"/>
            <a:r>
              <a:rPr lang="en-US" sz="1800" dirty="0" smtClean="0"/>
              <a:t>Each partition has multiple models – total of ~2000 models, ~4-5 M </a:t>
            </a:r>
            <a:r>
              <a:rPr lang="en-US" sz="1800" dirty="0" err="1" smtClean="0"/>
              <a:t>SLOC</a:t>
            </a:r>
            <a:r>
              <a:rPr lang="en-US" sz="1800" dirty="0" smtClean="0"/>
              <a:t> </a:t>
            </a:r>
          </a:p>
          <a:p>
            <a:pPr lvl="2"/>
            <a:r>
              <a:rPr lang="en-US" sz="1600" dirty="0" smtClean="0"/>
              <a:t>Each model is a “sub component” that implements specific system level requirements</a:t>
            </a:r>
          </a:p>
          <a:p>
            <a:pPr lvl="3"/>
            <a:r>
              <a:rPr lang="en-US" sz="1400" dirty="0" smtClean="0"/>
              <a:t>Requirements and corresponding models are managed/tuned quasi-independently</a:t>
            </a:r>
          </a:p>
          <a:p>
            <a:pPr lvl="2"/>
            <a:r>
              <a:rPr lang="en-US" sz="1600" dirty="0" smtClean="0"/>
              <a:t>System environment assumptions: scheduling of models on processor and cross-lane comparison of intermediate results from dissimilar processors</a:t>
            </a:r>
          </a:p>
          <a:p>
            <a:pPr lvl="1"/>
            <a:r>
              <a:rPr lang="en-US" sz="1800" dirty="0" smtClean="0"/>
              <a:t>The problem:</a:t>
            </a:r>
          </a:p>
          <a:p>
            <a:pPr lvl="1" indent="0">
              <a:buNone/>
            </a:pPr>
            <a:r>
              <a:rPr lang="en-US" sz="1600" dirty="0" smtClean="0"/>
              <a:t>When the components are integrated – computations in a component influence correctness of certain properties of control algorithm in a downstream component. Certain aspects of the correctness of each component need to be verified within the integrated system.</a:t>
            </a:r>
          </a:p>
          <a:p>
            <a:pPr marL="1028700" lvl="2" indent="-171450"/>
            <a:r>
              <a:rPr lang="en-US" sz="1400" dirty="0" smtClean="0"/>
              <a:t>Not all verification “assumptions” of a component (inputs, environment) can be a priori specified – e.g. enormous combinations of input constraints that can yield guarantees</a:t>
            </a:r>
          </a:p>
          <a:p>
            <a:pPr marL="1028700" lvl="2" indent="-171450"/>
            <a:r>
              <a:rPr lang="en-US" sz="1400" dirty="0" smtClean="0"/>
              <a:t>Certain “guarantees” can be regarding the correctness of internal states of components: such as required range bounds on internal variables and temporal constraints (e.g., rate bounds)</a:t>
            </a:r>
          </a:p>
          <a:p>
            <a:pPr marL="1485900" lvl="3" indent="-171450"/>
            <a:r>
              <a:rPr lang="en-US" sz="1400" dirty="0" smtClean="0"/>
              <a:t>Other guarantees: regarding bounds on outputs of components feeding to other components</a:t>
            </a:r>
          </a:p>
          <a:p>
            <a:pPr marL="1485900" lvl="3" indent="-171450"/>
            <a:r>
              <a:rPr lang="en-US" sz="1400" dirty="0" smtClean="0"/>
              <a:t>a priori assertions in each model as a condition of reuse</a:t>
            </a:r>
          </a:p>
          <a:p>
            <a:pPr marL="1028700" lvl="2" indent="-171450"/>
            <a:r>
              <a:rPr lang="en-US" sz="1600" dirty="0" smtClean="0">
                <a:solidFill>
                  <a:srgbClr val="000099"/>
                </a:solidFill>
              </a:rPr>
              <a:t>Even though component designs (models) and code can be parameterized and reused across aircraft configurations, “verification must  be re-done on exact bounds/constraints of the parameters in a set of integrated components for a specific configuration”. </a:t>
            </a:r>
            <a:r>
              <a:rPr lang="en-US" sz="1600" i="1" dirty="0" smtClean="0">
                <a:solidFill>
                  <a:srgbClr val="000099"/>
                </a:solidFill>
              </a:rPr>
              <a:t>The space of all interactions of generic parameter bounds of multiple components is not well understood</a:t>
            </a:r>
            <a:r>
              <a:rPr lang="en-US" sz="1600" dirty="0" smtClean="0">
                <a:solidFill>
                  <a:srgbClr val="000099"/>
                </a:solidFill>
              </a:rPr>
              <a:t>.</a:t>
            </a:r>
            <a:endParaRPr lang="en-US" sz="1800" dirty="0" smtClean="0">
              <a:solidFill>
                <a:srgbClr val="000099"/>
              </a:solidFill>
            </a:endParaRPr>
          </a:p>
          <a:p>
            <a:pPr marL="1028700" lvl="2" indent="-171450">
              <a:buNone/>
            </a:pPr>
            <a:endParaRPr lang="en-US" sz="1600" dirty="0" smtClean="0"/>
          </a:p>
          <a:p>
            <a:pPr marL="628650" lvl="1" indent="-171450">
              <a:buNone/>
            </a:pPr>
            <a:endParaRPr lang="en-US" sz="2000" dirty="0" smtClean="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3"/>
          <p:cNvSpPr>
            <a:spLocks noGrp="1"/>
          </p:cNvSpPr>
          <p:nvPr>
            <p:ph type="title"/>
          </p:nvPr>
        </p:nvSpPr>
        <p:spPr>
          <a:xfrm>
            <a:off x="-152400" y="0"/>
            <a:ext cx="9144000" cy="715962"/>
          </a:xfrm>
        </p:spPr>
        <p:txBody>
          <a:bodyPr/>
          <a:lstStyle/>
          <a:p>
            <a:r>
              <a:rPr lang="en-US" sz="2400" dirty="0" smtClean="0"/>
              <a:t>Discussion of Relational and other Abstractions for Analyses (Ashish)</a:t>
            </a:r>
          </a:p>
        </p:txBody>
      </p:sp>
      <p:sp>
        <p:nvSpPr>
          <p:cNvPr id="4099" name="Content Placeholder 4"/>
          <p:cNvSpPr>
            <a:spLocks noGrp="1"/>
          </p:cNvSpPr>
          <p:nvPr>
            <p:ph idx="1"/>
          </p:nvPr>
        </p:nvSpPr>
        <p:spPr>
          <a:xfrm>
            <a:off x="457200" y="4267200"/>
            <a:ext cx="8458200" cy="1477963"/>
          </a:xfrm>
        </p:spPr>
        <p:txBody>
          <a:bodyPr/>
          <a:lstStyle/>
          <a:p>
            <a:r>
              <a:rPr lang="en-US" sz="1600" dirty="0" smtClean="0"/>
              <a:t>Goal: Replace certain combination of Simulink blocks (e.g., feedback loop) by others in a conservative way to enable HiLiTE to propagate ranges across them</a:t>
            </a:r>
          </a:p>
          <a:p>
            <a:r>
              <a:rPr lang="en-US" sz="1600" dirty="0" smtClean="0"/>
              <a:t>Idea: Use a relational abstraction of a system of differential equations</a:t>
            </a:r>
          </a:p>
          <a:p>
            <a:pPr lvl="1"/>
            <a:r>
              <a:rPr lang="en-US" sz="1200" dirty="0" smtClean="0"/>
              <a:t>Top part of the model is described by</a:t>
            </a:r>
          </a:p>
          <a:p>
            <a:pPr lvl="1">
              <a:buNone/>
            </a:pPr>
            <a:r>
              <a:rPr lang="en-US" sz="1200" dirty="0" smtClean="0"/>
              <a:t>             </a:t>
            </a:r>
            <a:r>
              <a:rPr lang="en-US" sz="1200" dirty="0" err="1" smtClean="0"/>
              <a:t>dx</a:t>
            </a:r>
            <a:r>
              <a:rPr lang="en-US" sz="1200" dirty="0" smtClean="0"/>
              <a:t>/</a:t>
            </a:r>
            <a:r>
              <a:rPr lang="en-US" sz="1200" dirty="0" err="1" smtClean="0"/>
              <a:t>dt</a:t>
            </a:r>
            <a:r>
              <a:rPr lang="en-US" sz="1200" dirty="0" smtClean="0"/>
              <a:t> = In1 - x    (Out1 == x)</a:t>
            </a:r>
          </a:p>
          <a:p>
            <a:pPr lvl="1"/>
            <a:r>
              <a:rPr lang="en-US" sz="1200" dirty="0" smtClean="0"/>
              <a:t> Bottom part of the model is obtained by replacing the feedback loop through the integral by a simpler loop-free block:</a:t>
            </a:r>
          </a:p>
          <a:p>
            <a:pPr lvl="1">
              <a:buNone/>
            </a:pPr>
            <a:r>
              <a:rPr lang="en-US" sz="1200" dirty="0" smtClean="0"/>
              <a:t>          Out2 = In1 * </a:t>
            </a:r>
            <a:r>
              <a:rPr lang="en-US" sz="1200" dirty="0" err="1" smtClean="0"/>
              <a:t>UniformRandom</a:t>
            </a:r>
            <a:r>
              <a:rPr lang="en-US" sz="1200" dirty="0" smtClean="0"/>
              <a:t>(0,1) where </a:t>
            </a:r>
            <a:r>
              <a:rPr lang="en-US" sz="1200" dirty="0" err="1" smtClean="0"/>
              <a:t>UniformRandom</a:t>
            </a:r>
            <a:r>
              <a:rPr lang="en-US" sz="1200" dirty="0" smtClean="0"/>
              <a:t>(0,1) returns any number between 0 and 1.</a:t>
            </a:r>
            <a:endParaRPr lang="en-US" sz="1600" dirty="0" smtClean="0"/>
          </a:p>
          <a:p>
            <a:r>
              <a:rPr lang="en-US" sz="1600" dirty="0" smtClean="0"/>
              <a:t> In a precise mathematical sense, the bottom part is an abstraction of the top part for computing a conservative range bound:</a:t>
            </a:r>
          </a:p>
          <a:p>
            <a:pPr lvl="1"/>
            <a:r>
              <a:rPr lang="en-US" sz="1200" dirty="0" smtClean="0"/>
              <a:t>Abstraction: Out2Range =  In1Range </a:t>
            </a:r>
            <a:r>
              <a:rPr lang="en-US" sz="1200" b="1" dirty="0" smtClean="0"/>
              <a:t>X </a:t>
            </a:r>
            <a:r>
              <a:rPr lang="en-US" sz="1200" dirty="0" smtClean="0"/>
              <a:t>[0, 1]       (X: range arithmetic operator)</a:t>
            </a:r>
          </a:p>
        </p:txBody>
      </p:sp>
      <p:pic>
        <p:nvPicPr>
          <p:cNvPr id="1026" name="Picture 2"/>
          <p:cNvPicPr>
            <a:picLocks noChangeAspect="1" noChangeArrowheads="1"/>
          </p:cNvPicPr>
          <p:nvPr/>
        </p:nvPicPr>
        <p:blipFill>
          <a:blip r:embed="rId2"/>
          <a:srcRect/>
          <a:stretch>
            <a:fillRect/>
          </a:stretch>
        </p:blipFill>
        <p:spPr bwMode="auto">
          <a:xfrm>
            <a:off x="1066800" y="533400"/>
            <a:ext cx="7010400" cy="3733800"/>
          </a:xfrm>
          <a:prstGeom prst="rect">
            <a:avLst/>
          </a:prstGeom>
          <a:noFill/>
          <a:ln w="9525">
            <a:noFill/>
            <a:miter lim="800000"/>
            <a:headEnd/>
            <a:tailEnd/>
          </a:ln>
          <a:effec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3"/>
          <p:cNvSpPr>
            <a:spLocks noGrp="1"/>
          </p:cNvSpPr>
          <p:nvPr>
            <p:ph type="title"/>
          </p:nvPr>
        </p:nvSpPr>
        <p:spPr>
          <a:xfrm>
            <a:off x="-152400" y="-30162"/>
            <a:ext cx="9144000" cy="715962"/>
          </a:xfrm>
        </p:spPr>
        <p:txBody>
          <a:bodyPr/>
          <a:lstStyle/>
          <a:p>
            <a:r>
              <a:rPr lang="en-US" sz="2400" dirty="0" smtClean="0"/>
              <a:t>HiLiTE uses Range Computation Abstractions for Several Blocks </a:t>
            </a:r>
          </a:p>
        </p:txBody>
      </p:sp>
      <p:sp>
        <p:nvSpPr>
          <p:cNvPr id="4099" name="Content Placeholder 4"/>
          <p:cNvSpPr>
            <a:spLocks noGrp="1"/>
          </p:cNvSpPr>
          <p:nvPr>
            <p:ph idx="1"/>
          </p:nvPr>
        </p:nvSpPr>
        <p:spPr>
          <a:xfrm>
            <a:off x="304800" y="685800"/>
            <a:ext cx="8686800" cy="6400800"/>
          </a:xfrm>
        </p:spPr>
        <p:txBody>
          <a:bodyPr/>
          <a:lstStyle/>
          <a:p>
            <a:r>
              <a:rPr lang="en-US" sz="1800" dirty="0" smtClean="0"/>
              <a:t>Several Simulink and flight controls library blocks are defined by z-domain transfer functions that are parameterized</a:t>
            </a:r>
          </a:p>
          <a:p>
            <a:r>
              <a:rPr lang="en-US" sz="1800" b="1" dirty="0" smtClean="0"/>
              <a:t>For computing range bounds </a:t>
            </a:r>
            <a:r>
              <a:rPr lang="en-US" sz="1800" dirty="0" smtClean="0"/>
              <a:t>a priori relational abstractions for range bound computation have been created in HiLiTE from the parameterized transfer functions</a:t>
            </a:r>
          </a:p>
          <a:p>
            <a:pPr lvl="1"/>
            <a:r>
              <a:rPr lang="en-US" sz="1400" dirty="0" smtClean="0"/>
              <a:t>There is a long list of such blocks in flight controls</a:t>
            </a:r>
          </a:p>
          <a:p>
            <a:pPr lvl="1"/>
            <a:endParaRPr lang="en-US" sz="1400" dirty="0" smtClean="0"/>
          </a:p>
          <a:p>
            <a:pPr lvl="1">
              <a:buNone/>
            </a:pPr>
            <a:endParaRPr lang="en-US" sz="1400" dirty="0" smtClean="0"/>
          </a:p>
          <a:p>
            <a:pPr lvl="1"/>
            <a:endParaRPr lang="en-US" sz="1400" dirty="0" smtClean="0"/>
          </a:p>
          <a:p>
            <a:pPr lvl="1"/>
            <a:endParaRPr lang="en-US" sz="1400" dirty="0" smtClean="0"/>
          </a:p>
          <a:p>
            <a:endParaRPr lang="en-US" sz="1800" b="1" dirty="0" smtClean="0"/>
          </a:p>
          <a:p>
            <a:r>
              <a:rPr lang="en-US" sz="1800" b="1" dirty="0" smtClean="0"/>
              <a:t>For test generation search</a:t>
            </a:r>
            <a:r>
              <a:rPr lang="en-US" sz="1800" dirty="0" smtClean="0"/>
              <a:t>, HiLiTE uses a different abstraction based upon difference equation derived from z-domain transfer function</a:t>
            </a:r>
          </a:p>
          <a:p>
            <a:pPr lvl="1"/>
            <a:r>
              <a:rPr lang="en-US" sz="1400" dirty="0" smtClean="0"/>
              <a:t>Input </a:t>
            </a:r>
            <a:r>
              <a:rPr lang="en-US" sz="1400" dirty="0" smtClean="0">
                <a:sym typeface="Wingdings" pitchFamily="2" charset="2"/>
              </a:rPr>
              <a:t>↔translation during test generation is computed using the difference equation using </a:t>
            </a:r>
            <a:r>
              <a:rPr lang="en-US" sz="1400" dirty="0" smtClean="0"/>
              <a:t>“fixed step discrete” time semantics.</a:t>
            </a:r>
          </a:p>
          <a:p>
            <a:pPr lvl="1"/>
            <a:r>
              <a:rPr lang="en-US" sz="1400" dirty="0" smtClean="0"/>
              <a:t>Example for lag filter above</a:t>
            </a:r>
          </a:p>
          <a:p>
            <a:pPr lvl="1">
              <a:buNone/>
            </a:pPr>
            <a:r>
              <a:rPr lang="en-US" sz="1400" dirty="0" smtClean="0"/>
              <a:t>            </a:t>
            </a:r>
            <a:r>
              <a:rPr lang="en-US" sz="1200" dirty="0" smtClean="0"/>
              <a:t>Note: the block parameter is </a:t>
            </a:r>
            <a:r>
              <a:rPr lang="el-GR" sz="1200" dirty="0" smtClean="0"/>
              <a:t>τ</a:t>
            </a:r>
            <a:r>
              <a:rPr lang="en-US" sz="1200" dirty="0" smtClean="0"/>
              <a:t> expressed in seconds, independent of the sampling freq</a:t>
            </a:r>
          </a:p>
          <a:p>
            <a:pPr lvl="1">
              <a:buNone/>
            </a:pPr>
            <a:r>
              <a:rPr lang="en-US" sz="1200" dirty="0" smtClean="0"/>
              <a:t>               internal constants k1, k2 are derived from </a:t>
            </a:r>
            <a:r>
              <a:rPr lang="el-GR" sz="1200" dirty="0" smtClean="0">
                <a:solidFill>
                  <a:prstClr val="black"/>
                </a:solidFill>
              </a:rPr>
              <a:t>τ</a:t>
            </a:r>
            <a:r>
              <a:rPr lang="en-US" sz="1200" dirty="0" smtClean="0">
                <a:solidFill>
                  <a:prstClr val="black"/>
                </a:solidFill>
              </a:rPr>
              <a:t> (block parameter) and the sampling freq selected for a model</a:t>
            </a:r>
          </a:p>
          <a:p>
            <a:pPr lvl="1">
              <a:buNone/>
            </a:pPr>
            <a:r>
              <a:rPr lang="en-US" sz="1200" dirty="0" smtClean="0">
                <a:solidFill>
                  <a:prstClr val="black"/>
                </a:solidFill>
              </a:rPr>
              <a:t>                     </a:t>
            </a:r>
            <a:r>
              <a:rPr lang="en-US" sz="1200" dirty="0" smtClean="0"/>
              <a:t>where k1 = 2 * </a:t>
            </a:r>
            <a:r>
              <a:rPr lang="el-GR" sz="1200" dirty="0" smtClean="0">
                <a:solidFill>
                  <a:prstClr val="black"/>
                </a:solidFill>
              </a:rPr>
              <a:t>τ</a:t>
            </a:r>
            <a:r>
              <a:rPr lang="en-US" sz="1200" dirty="0" smtClean="0"/>
              <a:t> / Ts – 1                 Ts: sampling time = 1 / </a:t>
            </a:r>
            <a:r>
              <a:rPr lang="en-US" sz="1200" dirty="0" err="1" smtClean="0"/>
              <a:t>samplingFreq</a:t>
            </a:r>
            <a:endParaRPr lang="en-US" sz="1200" dirty="0" smtClean="0"/>
          </a:p>
          <a:p>
            <a:pPr lvl="1">
              <a:buNone/>
            </a:pPr>
            <a:r>
              <a:rPr lang="en-US" sz="1200" dirty="0" smtClean="0"/>
              <a:t>                                  k2 = 2 * </a:t>
            </a:r>
            <a:r>
              <a:rPr lang="el-GR" sz="1200" dirty="0" smtClean="0">
                <a:solidFill>
                  <a:prstClr val="black"/>
                </a:solidFill>
              </a:rPr>
              <a:t>τ</a:t>
            </a:r>
            <a:r>
              <a:rPr lang="en-US" sz="1200" dirty="0" smtClean="0"/>
              <a:t> / Ts + 1</a:t>
            </a:r>
            <a:endParaRPr lang="en-US" sz="1400" dirty="0" smtClean="0"/>
          </a:p>
          <a:p>
            <a:pPr lvl="2">
              <a:buNone/>
            </a:pPr>
            <a:r>
              <a:rPr lang="en-US" sz="1400" dirty="0" err="1" smtClean="0"/>
              <a:t>y</a:t>
            </a:r>
            <a:r>
              <a:rPr lang="en-US" sz="1400" baseline="-25000" dirty="0" err="1" smtClean="0"/>
              <a:t>n</a:t>
            </a:r>
            <a:r>
              <a:rPr lang="en-US" sz="1400" dirty="0" smtClean="0"/>
              <a:t> = (</a:t>
            </a:r>
            <a:r>
              <a:rPr lang="en-US" sz="1200" dirty="0" smtClean="0"/>
              <a:t>k1</a:t>
            </a:r>
            <a:r>
              <a:rPr lang="en-US" sz="1400" dirty="0" smtClean="0"/>
              <a:t> * y</a:t>
            </a:r>
            <a:r>
              <a:rPr lang="en-US" sz="1400" baseline="-25000" dirty="0" smtClean="0"/>
              <a:t>n-1 </a:t>
            </a:r>
            <a:r>
              <a:rPr lang="en-US" sz="1400" dirty="0" smtClean="0"/>
              <a:t>+ u</a:t>
            </a:r>
            <a:r>
              <a:rPr lang="en-US" sz="1400" baseline="-25000" dirty="0" smtClean="0"/>
              <a:t>n</a:t>
            </a:r>
            <a:r>
              <a:rPr lang="en-US" sz="1400" dirty="0" smtClean="0"/>
              <a:t> + u</a:t>
            </a:r>
            <a:r>
              <a:rPr lang="en-US" sz="1400" baseline="-25000" dirty="0" smtClean="0"/>
              <a:t>n-1</a:t>
            </a:r>
            <a:r>
              <a:rPr lang="en-US" sz="1400" dirty="0" smtClean="0"/>
              <a:t>) </a:t>
            </a:r>
            <a:r>
              <a:rPr lang="en-US" sz="1200" dirty="0" smtClean="0"/>
              <a:t>/ k2</a:t>
            </a:r>
            <a:endParaRPr lang="en-US" sz="1400" dirty="0" smtClean="0"/>
          </a:p>
          <a:p>
            <a:pPr lvl="1"/>
            <a:r>
              <a:rPr lang="en-US" sz="1400" dirty="0" smtClean="0"/>
              <a:t>HiLiTE solves some simple constraints in backward search (e.g., polynomials)– could use help from a constraint solver</a:t>
            </a:r>
          </a:p>
          <a:p>
            <a:pPr lvl="1">
              <a:buNone/>
            </a:pPr>
            <a:endParaRPr lang="en-US" sz="1400" dirty="0" smtClean="0"/>
          </a:p>
        </p:txBody>
      </p:sp>
      <p:pic>
        <p:nvPicPr>
          <p:cNvPr id="2050" name="Picture 2"/>
          <p:cNvPicPr>
            <a:picLocks noChangeAspect="1" noChangeArrowheads="1"/>
          </p:cNvPicPr>
          <p:nvPr/>
        </p:nvPicPr>
        <p:blipFill>
          <a:blip r:embed="rId2"/>
          <a:srcRect/>
          <a:stretch>
            <a:fillRect/>
          </a:stretch>
        </p:blipFill>
        <p:spPr bwMode="auto">
          <a:xfrm>
            <a:off x="1600200" y="2209800"/>
            <a:ext cx="5008789" cy="1371600"/>
          </a:xfrm>
          <a:prstGeom prst="rect">
            <a:avLst/>
          </a:prstGeom>
          <a:noFill/>
          <a:ln w="9525">
            <a:noFill/>
            <a:miter lim="800000"/>
            <a:headEnd/>
            <a:tailEnd/>
          </a:ln>
          <a:effec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3"/>
          <p:cNvSpPr>
            <a:spLocks noGrp="1"/>
          </p:cNvSpPr>
          <p:nvPr>
            <p:ph type="title"/>
          </p:nvPr>
        </p:nvSpPr>
        <p:spPr>
          <a:xfrm>
            <a:off x="-152400" y="0"/>
            <a:ext cx="9144000" cy="715962"/>
          </a:xfrm>
        </p:spPr>
        <p:txBody>
          <a:bodyPr/>
          <a:lstStyle/>
          <a:p>
            <a:r>
              <a:rPr lang="en-US" sz="2400" dirty="0" smtClean="0"/>
              <a:t>Representation of Time in Control System Models </a:t>
            </a:r>
          </a:p>
        </p:txBody>
      </p:sp>
      <p:sp>
        <p:nvSpPr>
          <p:cNvPr id="4099" name="Content Placeholder 4"/>
          <p:cNvSpPr>
            <a:spLocks noGrp="1"/>
          </p:cNvSpPr>
          <p:nvPr>
            <p:ph idx="1"/>
          </p:nvPr>
        </p:nvSpPr>
        <p:spPr>
          <a:xfrm>
            <a:off x="0" y="762000"/>
            <a:ext cx="8991600" cy="5943600"/>
          </a:xfrm>
        </p:spPr>
        <p:txBody>
          <a:bodyPr/>
          <a:lstStyle/>
          <a:p>
            <a:r>
              <a:rPr lang="en-US" sz="1800" dirty="0" smtClean="0"/>
              <a:t>Large avionics control system software is currently designed using discrete time semantics</a:t>
            </a:r>
          </a:p>
          <a:p>
            <a:pPr lvl="1"/>
            <a:r>
              <a:rPr lang="en-US" sz="1400" dirty="0" smtClean="0"/>
              <a:t>Early design and system-level simulation/validation is done using discrete time – proper sampling frequencies are used that are tuned during the design process.</a:t>
            </a:r>
          </a:p>
          <a:p>
            <a:pPr lvl="1"/>
            <a:r>
              <a:rPr lang="en-US" sz="1400" dirty="0" smtClean="0"/>
              <a:t>All data flow control blocks (filters, integrators): transfer functions are specified in z-domain. All parameters  (e.g. Tau) are specified explicitly in seconds so that if the sampling frequency of a model is changed, it doesn’t impact the control response.</a:t>
            </a:r>
          </a:p>
          <a:p>
            <a:pPr lvl="1"/>
            <a:r>
              <a:rPr lang="en-US" sz="1400" dirty="0" smtClean="0"/>
              <a:t>Example: the unit of block parameter </a:t>
            </a:r>
            <a:r>
              <a:rPr lang="el-GR" sz="1400" dirty="0" smtClean="0">
                <a:solidFill>
                  <a:prstClr val="black"/>
                </a:solidFill>
              </a:rPr>
              <a:t>τ</a:t>
            </a:r>
            <a:r>
              <a:rPr lang="en-US" sz="1400" dirty="0" smtClean="0"/>
              <a:t> (Time Constant) is seconds – see dialog below:</a:t>
            </a:r>
          </a:p>
          <a:p>
            <a:pPr lvl="1"/>
            <a:endParaRPr lang="en-US" sz="1400" dirty="0" smtClean="0"/>
          </a:p>
          <a:p>
            <a:pPr lvl="1"/>
            <a:endParaRPr lang="en-US" sz="1400" dirty="0" smtClean="0"/>
          </a:p>
          <a:p>
            <a:pPr lvl="1"/>
            <a:endParaRPr lang="en-US" sz="1400" dirty="0" smtClean="0"/>
          </a:p>
          <a:p>
            <a:pPr lvl="1"/>
            <a:endParaRPr lang="en-US" sz="600" dirty="0" smtClean="0"/>
          </a:p>
          <a:p>
            <a:pPr lvl="1"/>
            <a:endParaRPr lang="en-US" sz="1400" dirty="0" smtClean="0"/>
          </a:p>
          <a:p>
            <a:pPr lvl="1"/>
            <a:r>
              <a:rPr lang="en-US" sz="1400" dirty="0" smtClean="0"/>
              <a:t>Practical perspective: since the flight code implementation uses periodic execution and scheduling, it is best to model the control using discrete time</a:t>
            </a:r>
          </a:p>
          <a:p>
            <a:pPr lvl="2"/>
            <a:r>
              <a:rPr lang="en-US" sz="1200" dirty="0" smtClean="0"/>
              <a:t>Additionally, Each model has a single periodic rate, since each model is implemented by a C-function. </a:t>
            </a:r>
          </a:p>
          <a:p>
            <a:r>
              <a:rPr lang="en-US" sz="1800" dirty="0" smtClean="0"/>
              <a:t>Scheduling of multiple interacting models</a:t>
            </a:r>
          </a:p>
          <a:p>
            <a:pPr lvl="1"/>
            <a:r>
              <a:rPr lang="en-US" sz="1600" dirty="0" smtClean="0"/>
              <a:t>Each model is scheduled at its designated periodic rate</a:t>
            </a:r>
          </a:p>
          <a:p>
            <a:pPr lvl="2"/>
            <a:r>
              <a:rPr lang="en-US" sz="1200" dirty="0" smtClean="0"/>
              <a:t>Model’s input values are sampled at the start of each periodic execution frame, the control computations are performed, and outputs are produced that are then sampled by downstream models when those models are scheduled</a:t>
            </a:r>
          </a:p>
          <a:p>
            <a:pPr lvl="2"/>
            <a:r>
              <a:rPr lang="en-US" sz="1200" dirty="0" smtClean="0"/>
              <a:t>Feedback loop within a model: a unit-delay element is used in each feedback path so that the value used in the current execution frame is that produced in the previous execution frame: </a:t>
            </a:r>
            <a:r>
              <a:rPr lang="en-US" sz="1200" dirty="0" err="1" smtClean="0"/>
              <a:t>y</a:t>
            </a:r>
            <a:r>
              <a:rPr lang="en-US" sz="1200" baseline="-25000" dirty="0" err="1" smtClean="0"/>
              <a:t>n</a:t>
            </a:r>
            <a:r>
              <a:rPr lang="en-US" sz="1200" dirty="0" smtClean="0"/>
              <a:t> = u</a:t>
            </a:r>
            <a:r>
              <a:rPr lang="en-US" sz="1200" baseline="-25000" dirty="0" smtClean="0"/>
              <a:t>n-1</a:t>
            </a:r>
            <a:endParaRPr lang="en-US" sz="1200" dirty="0" smtClean="0"/>
          </a:p>
          <a:p>
            <a:pPr lvl="1"/>
            <a:r>
              <a:rPr lang="en-US" sz="1600" dirty="0" smtClean="0"/>
              <a:t>Input-output dependence among models</a:t>
            </a:r>
          </a:p>
          <a:p>
            <a:pPr lvl="2"/>
            <a:r>
              <a:rPr lang="en-US" sz="1200" dirty="0" smtClean="0"/>
              <a:t>Models are scheduled in dependence order (when on the same CPU) to minimized producer-consumer sampling delays between models – this is called “rate structured executive”</a:t>
            </a:r>
          </a:p>
          <a:p>
            <a:pPr lvl="2"/>
            <a:r>
              <a:rPr lang="en-US" sz="1200" dirty="0" smtClean="0"/>
              <a:t>An end-to-end (sensor to actuator) “control delay” analysis is performed on the system </a:t>
            </a:r>
          </a:p>
        </p:txBody>
      </p:sp>
      <p:pic>
        <p:nvPicPr>
          <p:cNvPr id="3074" name="Picture 2"/>
          <p:cNvPicPr>
            <a:picLocks noChangeAspect="1" noChangeArrowheads="1"/>
          </p:cNvPicPr>
          <p:nvPr/>
        </p:nvPicPr>
        <p:blipFill>
          <a:blip r:embed="rId2"/>
          <a:srcRect/>
          <a:stretch>
            <a:fillRect/>
          </a:stretch>
        </p:blipFill>
        <p:spPr bwMode="auto">
          <a:xfrm>
            <a:off x="1219200" y="2524125"/>
            <a:ext cx="1666875" cy="904875"/>
          </a:xfrm>
          <a:prstGeom prst="rect">
            <a:avLst/>
          </a:prstGeom>
          <a:noFill/>
          <a:ln w="9525">
            <a:noFill/>
            <a:miter lim="800000"/>
            <a:headEnd/>
            <a:tailEnd/>
          </a:ln>
          <a:effectLst/>
        </p:spPr>
      </p:pic>
      <p:pic>
        <p:nvPicPr>
          <p:cNvPr id="3076" name="Picture 4"/>
          <p:cNvPicPr>
            <a:picLocks noChangeAspect="1" noChangeArrowheads="1"/>
          </p:cNvPicPr>
          <p:nvPr/>
        </p:nvPicPr>
        <p:blipFill>
          <a:blip r:embed="rId3"/>
          <a:srcRect/>
          <a:stretch>
            <a:fillRect/>
          </a:stretch>
        </p:blipFill>
        <p:spPr bwMode="auto">
          <a:xfrm>
            <a:off x="2743200" y="2524125"/>
            <a:ext cx="3629025" cy="828675"/>
          </a:xfrm>
          <a:prstGeom prst="rect">
            <a:avLst/>
          </a:prstGeom>
          <a:noFill/>
          <a:ln w="9525">
            <a:noFill/>
            <a:miter lim="800000"/>
            <a:headEnd/>
            <a:tailEnd/>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610600" cy="411162"/>
          </a:xfrm>
        </p:spPr>
        <p:txBody>
          <a:bodyPr/>
          <a:lstStyle/>
          <a:p>
            <a:r>
              <a:rPr lang="en-US" sz="2400" dirty="0" smtClean="0"/>
              <a:t>Hard problems are complex feedback loops involving several blocks</a:t>
            </a:r>
            <a:endParaRPr lang="en-US" sz="3600" dirty="0"/>
          </a:p>
        </p:txBody>
      </p:sp>
      <p:sp>
        <p:nvSpPr>
          <p:cNvPr id="3" name="Content Placeholder 2"/>
          <p:cNvSpPr>
            <a:spLocks noGrp="1"/>
          </p:cNvSpPr>
          <p:nvPr>
            <p:ph idx="1"/>
          </p:nvPr>
        </p:nvSpPr>
        <p:spPr>
          <a:xfrm>
            <a:off x="457200" y="762000"/>
            <a:ext cx="8229600" cy="4983163"/>
          </a:xfrm>
        </p:spPr>
        <p:txBody>
          <a:bodyPr/>
          <a:lstStyle/>
          <a:p>
            <a:r>
              <a:rPr lang="en-US" sz="1800" dirty="0" smtClean="0"/>
              <a:t>HiLiTE currently analyzes simple feedback loops like counters.</a:t>
            </a:r>
          </a:p>
          <a:p>
            <a:r>
              <a:rPr lang="en-US" sz="1800" dirty="0" smtClean="0"/>
              <a:t>Ashish: Use a constraint solver to obtain relational abstraction for the range bound computation on a feedback loop</a:t>
            </a:r>
            <a:endParaRPr lang="en-US" sz="1600" dirty="0" smtClean="0"/>
          </a:p>
          <a:p>
            <a:pPr lvl="1"/>
            <a:r>
              <a:rPr lang="en-US" sz="1600" dirty="0" smtClean="0"/>
              <a:t>Solvers: non-linear constraint solvers and convex optimization solvers (list in old PI </a:t>
            </a:r>
            <a:r>
              <a:rPr lang="en-US" sz="1600" dirty="0" err="1" smtClean="0"/>
              <a:t>mtg</a:t>
            </a:r>
            <a:r>
              <a:rPr lang="en-US" sz="1600" dirty="0" smtClean="0"/>
              <a:t> slides), MATLAB plug-ins as well (semi-definite programming).</a:t>
            </a:r>
          </a:p>
          <a:p>
            <a:pPr lvl="1"/>
            <a:r>
              <a:rPr lang="en-US" sz="1600" dirty="0" smtClean="0"/>
              <a:t>Ashish will provide analysis methodology to derive relational abstractions for feedback loop – can then be implemented in HiLiTE for discrete-time semantics</a:t>
            </a:r>
            <a:endParaRPr lang="en-US" sz="1800" dirty="0" smtClean="0"/>
          </a:p>
          <a:p>
            <a:r>
              <a:rPr lang="en-US" sz="1800" dirty="0" smtClean="0"/>
              <a:t>Kirk: Besides bounds, can also compute properties such as:</a:t>
            </a:r>
          </a:p>
          <a:p>
            <a:pPr lvl="1"/>
            <a:r>
              <a:rPr lang="en-US" sz="1400" dirty="0" smtClean="0"/>
              <a:t>range  increases or decreases monotonically</a:t>
            </a:r>
          </a:p>
          <a:p>
            <a:pPr lvl="1"/>
            <a:r>
              <a:rPr lang="en-US" sz="1500" dirty="0" smtClean="0"/>
              <a:t> can relational abstractions be used for these types of properties?</a:t>
            </a:r>
          </a:p>
          <a:p>
            <a:r>
              <a:rPr lang="en-US" sz="1800" dirty="0" smtClean="0"/>
              <a:t>Combination approaches: discrete stuff (e.g. reset, mode change) is interleaved with continuous dynamics in nested feedback loops</a:t>
            </a:r>
          </a:p>
          <a:p>
            <a:pPr lvl="1"/>
            <a:r>
              <a:rPr lang="en-US" sz="1400" dirty="0" smtClean="0"/>
              <a:t>Can we use some abstractions to conservatively simplify and then solve a simpler problem in the constraint solver and combine  with the rest using abstractions?</a:t>
            </a:r>
          </a:p>
          <a:p>
            <a:pPr lvl="1"/>
            <a:r>
              <a:rPr lang="en-US" sz="1400" dirty="0" smtClean="0"/>
              <a:t>Relational abstractions for the feedback loops (in discrete time) still need to be derived for constraint solvers to be used.</a:t>
            </a:r>
          </a:p>
          <a:p>
            <a:pPr lvl="2"/>
            <a:r>
              <a:rPr lang="en-US" sz="1200" dirty="0" smtClean="0"/>
              <a:t>Hybrid and complex constraint expressions can be given to he solvers</a:t>
            </a:r>
          </a:p>
          <a:p>
            <a:r>
              <a:rPr lang="en-US" sz="1800" dirty="0" smtClean="0"/>
              <a:t>We could layer the error propagation on top of this, so even though the blocks change, we would still retain how the representation error may change when passing through the block. (Gabor)</a:t>
            </a:r>
          </a:p>
          <a:p>
            <a:pPr>
              <a:buNone/>
            </a:pP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152400" y="381000"/>
            <a:ext cx="8991600" cy="3632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228600" marR="0" lvl="0" indent="-228600" algn="l" defTabSz="914400" rtl="0" eaLnBrk="0" fontAlgn="base" latinLnBrk="0" hangingPunct="0">
              <a:lnSpc>
                <a:spcPct val="100000"/>
              </a:lnSpc>
              <a:spcBef>
                <a:spcPct val="20000"/>
              </a:spcBef>
              <a:spcAft>
                <a:spcPct val="0"/>
              </a:spcAft>
              <a:buClrTx/>
              <a:buSzTx/>
              <a:buFont typeface="Arial" charset="0"/>
              <a:buChar char="•"/>
              <a:tabLst/>
              <a:defRPr/>
            </a:pPr>
            <a:r>
              <a:rPr kumimoji="0" lang="en-US" sz="2000" b="0" i="0" u="none" strike="noStrike" kern="1200" cap="none" spc="0" normalizeH="0" baseline="0" noProof="0" dirty="0" smtClean="0">
                <a:ln>
                  <a:noFill/>
                </a:ln>
                <a:solidFill>
                  <a:schemeClr val="tx1"/>
                </a:solidFill>
                <a:effectLst/>
                <a:uLnTx/>
                <a:uFillTx/>
                <a:latin typeface="+mn-lt"/>
                <a:ea typeface="+mn-ea"/>
                <a:cs typeface="+mn-cs"/>
              </a:rPr>
              <a:t>Computation of intermediate </a:t>
            </a:r>
            <a:r>
              <a:rPr lang="en-US" sz="2000" dirty="0" smtClean="0">
                <a:latin typeface="+mn-lt"/>
              </a:rPr>
              <a:t>r</a:t>
            </a:r>
            <a:r>
              <a:rPr kumimoji="0" lang="en-US" sz="2000" b="0" i="0" u="none" strike="noStrike" kern="1200" cap="none" spc="0" normalizeH="0" baseline="0" noProof="0" dirty="0" err="1" smtClean="0">
                <a:ln>
                  <a:noFill/>
                </a:ln>
                <a:solidFill>
                  <a:schemeClr val="tx1"/>
                </a:solidFill>
                <a:effectLst/>
                <a:uLnTx/>
                <a:uFillTx/>
                <a:latin typeface="+mn-lt"/>
                <a:ea typeface="+mn-ea"/>
                <a:cs typeface="+mn-cs"/>
              </a:rPr>
              <a:t>anges</a:t>
            </a:r>
            <a:r>
              <a:rPr kumimoji="0" lang="en-US" sz="2000" b="0" i="0" u="none" strike="noStrike" kern="1200" cap="none" spc="0" normalizeH="0" baseline="0" noProof="0" dirty="0" smtClean="0">
                <a:ln>
                  <a:noFill/>
                </a:ln>
                <a:solidFill>
                  <a:schemeClr val="tx1"/>
                </a:solidFill>
                <a:effectLst/>
                <a:uLnTx/>
                <a:uFillTx/>
                <a:latin typeface="+mn-lt"/>
                <a:ea typeface="+mn-ea"/>
                <a:cs typeface="+mn-cs"/>
              </a:rPr>
              <a:t> (and other constraints)</a:t>
            </a:r>
            <a:r>
              <a:rPr kumimoji="0" lang="en-US" sz="2000" b="0" i="0" u="none" strike="noStrike" kern="1200" cap="none" spc="0" normalizeH="0" noProof="0" dirty="0" smtClean="0">
                <a:ln>
                  <a:noFill/>
                </a:ln>
                <a:solidFill>
                  <a:schemeClr val="tx1"/>
                </a:solidFill>
                <a:effectLst/>
                <a:uLnTx/>
                <a:uFillTx/>
                <a:latin typeface="+mn-lt"/>
                <a:ea typeface="+mn-ea"/>
                <a:cs typeface="+mn-cs"/>
              </a:rPr>
              <a:t> </a:t>
            </a:r>
            <a:r>
              <a:rPr kumimoji="0" lang="en-US" sz="2000" b="0" i="0" u="none" strike="noStrike" kern="1200" cap="none" spc="0" normalizeH="0" baseline="0" noProof="0" dirty="0" smtClean="0">
                <a:ln>
                  <a:noFill/>
                </a:ln>
                <a:solidFill>
                  <a:schemeClr val="tx1"/>
                </a:solidFill>
                <a:effectLst/>
                <a:uLnTx/>
                <a:uFillTx/>
                <a:latin typeface="+mn-lt"/>
                <a:ea typeface="+mn-ea"/>
                <a:cs typeface="+mn-cs"/>
              </a:rPr>
              <a:t>between models</a:t>
            </a:r>
          </a:p>
          <a:p>
            <a:pPr marL="742950" marR="0" lvl="1" indent="-285750" algn="l" defTabSz="914400" rtl="0" eaLnBrk="0" fontAlgn="base" latinLnBrk="0" hangingPunct="0">
              <a:lnSpc>
                <a:spcPct val="100000"/>
              </a:lnSpc>
              <a:spcBef>
                <a:spcPct val="20000"/>
              </a:spcBef>
              <a:spcAft>
                <a:spcPct val="0"/>
              </a:spcAft>
              <a:buClrTx/>
              <a:buSzTx/>
              <a:buFont typeface="Arial"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Determine order of execution of models and sources of external inputs in a partition</a:t>
            </a:r>
          </a:p>
          <a:p>
            <a:pPr marL="742950" marR="0" lvl="1" indent="-285750" algn="l" defTabSz="914400" rtl="0" eaLnBrk="0" fontAlgn="base" latinLnBrk="0" hangingPunct="0">
              <a:lnSpc>
                <a:spcPct val="100000"/>
              </a:lnSpc>
              <a:spcBef>
                <a:spcPct val="20000"/>
              </a:spcBef>
              <a:spcAft>
                <a:spcPct val="0"/>
              </a:spcAft>
              <a:buClrTx/>
              <a:buSzTx/>
              <a:buFont typeface="Arial"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Run HiLiTE on multiple (200 - 1200) models in a partition</a:t>
            </a:r>
          </a:p>
          <a:p>
            <a:pPr marL="742950" marR="0" lvl="1" indent="-285750" algn="l" defTabSz="914400" rtl="0" eaLnBrk="0" fontAlgn="base" latinLnBrk="0" hangingPunct="0">
              <a:lnSpc>
                <a:spcPct val="100000"/>
              </a:lnSpc>
              <a:spcBef>
                <a:spcPct val="20000"/>
              </a:spcBef>
              <a:spcAft>
                <a:spcPct val="0"/>
              </a:spcAft>
              <a:buClrTx/>
              <a:buSzTx/>
              <a:buFont typeface="Arial"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Multiple runs until all computed ranges stabilize (feedback paths between models)</a:t>
            </a:r>
          </a:p>
          <a:p>
            <a:pPr marL="1143000" marR="0" lvl="2" indent="-228600" algn="l" defTabSz="914400" rtl="0" eaLnBrk="0" fontAlgn="base" latinLnBrk="0" hangingPunct="0">
              <a:lnSpc>
                <a:spcPct val="100000"/>
              </a:lnSpc>
              <a:spcBef>
                <a:spcPct val="20000"/>
              </a:spcBef>
              <a:spcAft>
                <a:spcPct val="0"/>
              </a:spcAft>
              <a:buClrTx/>
              <a:buSzTx/>
              <a:buFont typeface="Arial" charset="0"/>
              <a:buChar char="•"/>
              <a:tabLst/>
              <a:defRPr/>
            </a:pPr>
            <a:r>
              <a:rPr kumimoji="0" lang="en-US" sz="1600" b="0" i="0" u="none" strike="noStrike" kern="1200" cap="none" spc="0" normalizeH="0" baseline="0" noProof="0" dirty="0" smtClean="0">
                <a:ln>
                  <a:noFill/>
                </a:ln>
                <a:solidFill>
                  <a:schemeClr val="tx1"/>
                </a:solidFill>
                <a:effectLst/>
                <a:uLnTx/>
                <a:uFillTx/>
                <a:latin typeface="+mn-lt"/>
                <a:ea typeface="+mn-ea"/>
                <a:cs typeface="+mn-cs"/>
              </a:rPr>
              <a:t>If the ranges do not stabilize after a certain number of </a:t>
            </a:r>
            <a:r>
              <a:rPr kumimoji="0" lang="en-US" sz="1600" b="0" i="0" strike="noStrike" kern="1200" cap="none" spc="0" normalizeH="0" baseline="0" noProof="0" dirty="0" smtClean="0">
                <a:ln>
                  <a:noFill/>
                </a:ln>
                <a:effectLst/>
                <a:uLnTx/>
                <a:uFillTx/>
                <a:latin typeface="+mn-lt"/>
                <a:ea typeface="+mn-ea"/>
                <a:cs typeface="+mn-cs"/>
              </a:rPr>
              <a:t>iterations</a:t>
            </a:r>
            <a:r>
              <a:rPr kumimoji="0" lang="en-US" sz="1600" b="0" i="0" u="none" strike="noStrike" kern="1200" cap="none" spc="0" normalizeH="0" baseline="0" noProof="0" dirty="0" smtClean="0">
                <a:ln>
                  <a:noFill/>
                </a:ln>
                <a:solidFill>
                  <a:schemeClr val="tx1"/>
                </a:solidFill>
                <a:effectLst/>
                <a:uLnTx/>
                <a:uFillTx/>
                <a:latin typeface="+mn-lt"/>
                <a:ea typeface="+mn-ea"/>
                <a:cs typeface="+mn-cs"/>
              </a:rPr>
              <a:t> then there is divergent feedback – a design problem – this has been tried</a:t>
            </a:r>
          </a:p>
          <a:p>
            <a:pPr marL="1143000" marR="0" lvl="2" indent="-228600" algn="l" defTabSz="914400" rtl="0" eaLnBrk="0" fontAlgn="base" latinLnBrk="0" hangingPunct="0">
              <a:lnSpc>
                <a:spcPct val="100000"/>
              </a:lnSpc>
              <a:spcBef>
                <a:spcPct val="20000"/>
              </a:spcBef>
              <a:spcAft>
                <a:spcPct val="0"/>
              </a:spcAft>
              <a:buClrTx/>
              <a:buSzTx/>
              <a:buFont typeface="Arial" charset="0"/>
              <a:buChar char="•"/>
              <a:tabLst/>
              <a:defRPr/>
            </a:pPr>
            <a:r>
              <a:rPr lang="en-US" sz="1600" dirty="0" smtClean="0">
                <a:latin typeface="+mn-lt"/>
              </a:rPr>
              <a:t>Depends upon the cross-aspect assumptions of scheduling and cross-lane comparisons</a:t>
            </a:r>
            <a:endParaRPr kumimoji="0" lang="en-US" sz="1600" b="0" i="0" strike="noStrike" kern="1200" cap="none" spc="0" normalizeH="0" baseline="0" noProof="0" dirty="0" smtClean="0">
              <a:ln>
                <a:noFill/>
              </a:ln>
              <a:effectLst/>
              <a:uLnTx/>
              <a:uFillTx/>
              <a:latin typeface="+mn-lt"/>
              <a:ea typeface="+mn-ea"/>
              <a:cs typeface="+mn-cs"/>
            </a:endParaRPr>
          </a:p>
          <a:p>
            <a:pPr marL="742950" marR="0" lvl="1" indent="-285750" algn="l" defTabSz="914400" rtl="0" eaLnBrk="0" fontAlgn="base" latinLnBrk="0" hangingPunct="0">
              <a:lnSpc>
                <a:spcPct val="100000"/>
              </a:lnSpc>
              <a:spcBef>
                <a:spcPct val="20000"/>
              </a:spcBef>
              <a:spcAft>
                <a:spcPct val="0"/>
              </a:spcAft>
              <a:buClrTx/>
              <a:buSzTx/>
              <a:buFont typeface="Arial"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HiLiTE computes range</a:t>
            </a:r>
            <a:r>
              <a:rPr kumimoji="0" lang="en-US" b="0" i="0" u="none" strike="noStrike" kern="1200" cap="none" spc="0" normalizeH="0" noProof="0" dirty="0" smtClean="0">
                <a:ln>
                  <a:noFill/>
                </a:ln>
                <a:solidFill>
                  <a:schemeClr val="tx1"/>
                </a:solidFill>
                <a:effectLst/>
                <a:uLnTx/>
                <a:uFillTx/>
                <a:latin typeface="+mn-lt"/>
                <a:ea typeface="+mn-ea"/>
                <a:cs typeface="+mn-cs"/>
              </a:rPr>
              <a:t> bounds</a:t>
            </a:r>
            <a:r>
              <a:rPr kumimoji="0" lang="en-US" b="0" i="0" u="none" strike="noStrike" kern="1200" cap="none" spc="0" normalizeH="0" baseline="0" noProof="0" dirty="0" smtClean="0">
                <a:ln>
                  <a:noFill/>
                </a:ln>
                <a:solidFill>
                  <a:schemeClr val="tx1"/>
                </a:solidFill>
                <a:effectLst/>
                <a:uLnTx/>
                <a:uFillTx/>
                <a:latin typeface="+mn-lt"/>
                <a:ea typeface="+mn-ea"/>
                <a:cs typeface="+mn-cs"/>
              </a:rPr>
              <a:t> for intermediate signals</a:t>
            </a:r>
            <a:r>
              <a:rPr kumimoji="0" lang="en-US" b="0" i="0" u="none" strike="noStrike" kern="1200" cap="none" spc="0" normalizeH="0" noProof="0" dirty="0" smtClean="0">
                <a:ln>
                  <a:noFill/>
                </a:ln>
                <a:solidFill>
                  <a:schemeClr val="tx1"/>
                </a:solidFill>
                <a:effectLst/>
                <a:uLnTx/>
                <a:uFillTx/>
                <a:latin typeface="+mn-lt"/>
                <a:ea typeface="+mn-ea"/>
                <a:cs typeface="+mn-cs"/>
              </a:rPr>
              <a:t> and model outputs</a:t>
            </a:r>
            <a:endParaRPr lang="en-US" dirty="0" smtClean="0">
              <a:latin typeface="+mn-lt"/>
            </a:endParaRPr>
          </a:p>
          <a:p>
            <a:pPr marL="742950" marR="0" lvl="1" indent="-285750" algn="l" defTabSz="914400" rtl="0" eaLnBrk="0" fontAlgn="base" latinLnBrk="0" hangingPunct="0">
              <a:lnSpc>
                <a:spcPct val="100000"/>
              </a:lnSpc>
              <a:spcBef>
                <a:spcPct val="20000"/>
              </a:spcBef>
              <a:spcAft>
                <a:spcPct val="0"/>
              </a:spcAft>
              <a:buClrTx/>
              <a:buSzTx/>
              <a:buFont typeface="Arial"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HiLiTE </a:t>
            </a:r>
            <a:r>
              <a:rPr lang="en-US" dirty="0" smtClean="0">
                <a:latin typeface="+mn-lt"/>
              </a:rPr>
              <a:t>checks </a:t>
            </a:r>
            <a:r>
              <a:rPr kumimoji="0" lang="en-US" b="0" i="0" u="none" strike="noStrike" kern="1200" cap="none" spc="0" normalizeH="0" baseline="0" noProof="0" dirty="0" smtClean="0">
                <a:ln>
                  <a:noFill/>
                </a:ln>
                <a:solidFill>
                  <a:schemeClr val="tx1"/>
                </a:solidFill>
                <a:effectLst/>
                <a:uLnTx/>
                <a:uFillTx/>
                <a:latin typeface="+mn-lt"/>
                <a:ea typeface="+mn-ea"/>
                <a:cs typeface="+mn-cs"/>
              </a:rPr>
              <a:t>properties:</a:t>
            </a:r>
            <a:r>
              <a:rPr kumimoji="0" lang="en-US" b="0" i="0" u="none" strike="noStrike" kern="1200" cap="none" spc="0" normalizeH="0" noProof="0" dirty="0" smtClean="0">
                <a:ln>
                  <a:noFill/>
                </a:ln>
                <a:solidFill>
                  <a:schemeClr val="tx1"/>
                </a:solidFill>
                <a:effectLst/>
                <a:uLnTx/>
                <a:uFillTx/>
                <a:latin typeface="+mn-lt"/>
                <a:ea typeface="+mn-ea"/>
                <a:cs typeface="+mn-cs"/>
              </a:rPr>
              <a:t> e.g., </a:t>
            </a:r>
            <a:r>
              <a:rPr kumimoji="0" lang="en-US" b="0" i="0" u="none" strike="noStrike" kern="1200" cap="none" spc="0" normalizeH="0" baseline="0" noProof="0" dirty="0" smtClean="0">
                <a:ln>
                  <a:noFill/>
                </a:ln>
                <a:solidFill>
                  <a:schemeClr val="tx1"/>
                </a:solidFill>
                <a:effectLst/>
                <a:uLnTx/>
                <a:uFillTx/>
                <a:latin typeface="+mn-lt"/>
                <a:ea typeface="+mn-ea"/>
                <a:cs typeface="+mn-cs"/>
              </a:rPr>
              <a:t>overflows, bounds</a:t>
            </a:r>
            <a:r>
              <a:rPr kumimoji="0" lang="en-US" b="0" i="0" u="none" strike="noStrike" kern="1200" cap="none" spc="0" normalizeH="0" noProof="0" dirty="0" smtClean="0">
                <a:ln>
                  <a:noFill/>
                </a:ln>
                <a:solidFill>
                  <a:schemeClr val="tx1"/>
                </a:solidFill>
                <a:effectLst/>
                <a:uLnTx/>
                <a:uFillTx/>
                <a:latin typeface="+mn-lt"/>
                <a:ea typeface="+mn-ea"/>
                <a:cs typeface="+mn-cs"/>
              </a:rPr>
              <a:t> required, specific “design defects”</a:t>
            </a:r>
            <a:endParaRPr lang="en-US" sz="1600" noProof="0" dirty="0" smtClean="0">
              <a:solidFill>
                <a:schemeClr val="tx2"/>
              </a:solidFill>
            </a:endParaRPr>
          </a:p>
          <a:p>
            <a:pPr marL="228600" indent="-228600">
              <a:buFont typeface="Arial" pitchFamily="34" charset="0"/>
              <a:buChar char="•"/>
            </a:pPr>
            <a:r>
              <a:rPr lang="en-US" dirty="0" smtClean="0"/>
              <a:t>Extend Vanderbilt </a:t>
            </a:r>
            <a:r>
              <a:rPr lang="en-US" dirty="0" err="1" smtClean="0"/>
              <a:t>GME</a:t>
            </a:r>
            <a:r>
              <a:rPr lang="en-US" dirty="0" smtClean="0"/>
              <a:t>-based tool </a:t>
            </a:r>
          </a:p>
          <a:p>
            <a:pPr marL="685800" lvl="1" indent="-228600">
              <a:buFont typeface="Arial" pitchFamily="34" charset="0"/>
              <a:buChar char="•"/>
            </a:pPr>
            <a:r>
              <a:rPr lang="en-US" sz="1600" dirty="0" smtClean="0"/>
              <a:t>capture interfaces/interconnection of models</a:t>
            </a:r>
          </a:p>
          <a:p>
            <a:pPr marL="685800" lvl="1" indent="-228600">
              <a:buFont typeface="Arial" pitchFamily="34" charset="0"/>
              <a:buChar char="•"/>
            </a:pPr>
            <a:r>
              <a:rPr lang="en-US" sz="1600" dirty="0" smtClean="0"/>
              <a:t>interface properties such as ranges and other properties to be checked</a:t>
            </a:r>
          </a:p>
          <a:p>
            <a:pPr marL="685800" lvl="1" indent="-228600">
              <a:buFont typeface="Arial" pitchFamily="34" charset="0"/>
              <a:buChar char="•"/>
            </a:pPr>
            <a:r>
              <a:rPr lang="en-US" sz="1600" dirty="0" smtClean="0"/>
              <a:t>Tool also generates scripts/command files to run HiLiTE on the models</a:t>
            </a:r>
          </a:p>
          <a:p>
            <a:pPr marL="685800" lvl="1" indent="-228600">
              <a:buFont typeface="Arial" pitchFamily="34" charset="0"/>
              <a:buChar char="•"/>
            </a:pPr>
            <a:r>
              <a:rPr lang="en-US" sz="1600" dirty="0" smtClean="0"/>
              <a:t>Annotate back results of analysis and verification anomalies found.</a:t>
            </a:r>
            <a:endParaRPr kumimoji="0" lang="en-US" b="0" i="0" u="none" strike="noStrike" kern="1200" cap="none" spc="0" normalizeH="0" baseline="0" noProof="0" dirty="0" smtClean="0">
              <a:ln>
                <a:noFill/>
              </a:ln>
              <a:effectLst/>
              <a:uLnTx/>
              <a:uFillTx/>
              <a:latin typeface="+mn-lt"/>
              <a:ea typeface="+mn-ea"/>
              <a:cs typeface="+mn-cs"/>
            </a:endParaRPr>
          </a:p>
        </p:txBody>
      </p:sp>
      <p:sp>
        <p:nvSpPr>
          <p:cNvPr id="5" name="Rectangle 4"/>
          <p:cNvSpPr>
            <a:spLocks noChangeArrowheads="1"/>
          </p:cNvSpPr>
          <p:nvPr/>
        </p:nvSpPr>
        <p:spPr bwMode="auto">
          <a:xfrm>
            <a:off x="2713777" y="5116890"/>
            <a:ext cx="647700" cy="1162050"/>
          </a:xfrm>
          <a:prstGeom prst="rect">
            <a:avLst/>
          </a:prstGeom>
          <a:solidFill>
            <a:schemeClr val="bg1"/>
          </a:solidFill>
          <a:ln w="9525" algn="ctr">
            <a:solidFill>
              <a:schemeClr val="tx1"/>
            </a:solidFill>
            <a:round/>
            <a:headEnd/>
            <a:tailEnd/>
          </a:ln>
        </p:spPr>
        <p:txBody>
          <a:bodyPr wrap="none" anchor="ctr"/>
          <a:lstStyle/>
          <a:p>
            <a:r>
              <a:rPr lang="en-US" sz="1200" dirty="0" smtClean="0"/>
              <a:t>Simulink</a:t>
            </a:r>
          </a:p>
          <a:p>
            <a:r>
              <a:rPr lang="en-US" sz="1200" dirty="0" smtClean="0"/>
              <a:t>Model1</a:t>
            </a:r>
          </a:p>
          <a:p>
            <a:r>
              <a:rPr lang="en-US" sz="1200" dirty="0" smtClean="0"/>
              <a:t>Rate = x </a:t>
            </a:r>
            <a:endParaRPr lang="en-US" sz="1200" dirty="0"/>
          </a:p>
        </p:txBody>
      </p:sp>
      <p:sp>
        <p:nvSpPr>
          <p:cNvPr id="6" name="Rectangle 5"/>
          <p:cNvSpPr>
            <a:spLocks noChangeArrowheads="1"/>
          </p:cNvSpPr>
          <p:nvPr/>
        </p:nvSpPr>
        <p:spPr bwMode="auto">
          <a:xfrm>
            <a:off x="4266352" y="4964490"/>
            <a:ext cx="609600" cy="933450"/>
          </a:xfrm>
          <a:prstGeom prst="rect">
            <a:avLst/>
          </a:prstGeom>
          <a:solidFill>
            <a:schemeClr val="bg1"/>
          </a:solidFill>
          <a:ln w="9525" algn="ctr">
            <a:solidFill>
              <a:schemeClr val="tx1"/>
            </a:solidFill>
            <a:round/>
            <a:headEnd/>
            <a:tailEnd/>
          </a:ln>
        </p:spPr>
        <p:txBody>
          <a:bodyPr wrap="none" anchor="ctr"/>
          <a:lstStyle/>
          <a:p>
            <a:r>
              <a:rPr lang="en-US" sz="1200"/>
              <a:t>Model2</a:t>
            </a:r>
          </a:p>
        </p:txBody>
      </p:sp>
      <p:sp>
        <p:nvSpPr>
          <p:cNvPr id="7" name="Rectangle 6"/>
          <p:cNvSpPr>
            <a:spLocks noChangeArrowheads="1"/>
          </p:cNvSpPr>
          <p:nvPr/>
        </p:nvSpPr>
        <p:spPr bwMode="auto">
          <a:xfrm>
            <a:off x="5447452" y="5174040"/>
            <a:ext cx="628650" cy="1409700"/>
          </a:xfrm>
          <a:prstGeom prst="rect">
            <a:avLst/>
          </a:prstGeom>
          <a:solidFill>
            <a:schemeClr val="bg1"/>
          </a:solidFill>
          <a:ln w="9525" algn="ctr">
            <a:solidFill>
              <a:schemeClr val="tx1"/>
            </a:solidFill>
            <a:round/>
            <a:headEnd/>
            <a:tailEnd/>
          </a:ln>
        </p:spPr>
        <p:txBody>
          <a:bodyPr wrap="none" anchor="ctr"/>
          <a:lstStyle/>
          <a:p>
            <a:r>
              <a:rPr lang="en-US" sz="1200"/>
              <a:t>Model3</a:t>
            </a:r>
          </a:p>
        </p:txBody>
      </p:sp>
      <p:cxnSp>
        <p:nvCxnSpPr>
          <p:cNvPr id="8" name="Straight Arrow Connector 8"/>
          <p:cNvCxnSpPr>
            <a:cxnSpLocks noChangeShapeType="1"/>
          </p:cNvCxnSpPr>
          <p:nvPr/>
        </p:nvCxnSpPr>
        <p:spPr bwMode="auto">
          <a:xfrm>
            <a:off x="3361477" y="5374065"/>
            <a:ext cx="904875" cy="1588"/>
          </a:xfrm>
          <a:prstGeom prst="straightConnector1">
            <a:avLst/>
          </a:prstGeom>
          <a:noFill/>
          <a:ln w="9525" algn="ctr">
            <a:solidFill>
              <a:srgbClr val="0000FF"/>
            </a:solidFill>
            <a:round/>
            <a:headEnd/>
            <a:tailEnd type="arrow" w="med" len="med"/>
          </a:ln>
        </p:spPr>
      </p:cxnSp>
      <p:cxnSp>
        <p:nvCxnSpPr>
          <p:cNvPr id="9" name="Straight Arrow Connector 10"/>
          <p:cNvCxnSpPr>
            <a:cxnSpLocks noChangeShapeType="1"/>
          </p:cNvCxnSpPr>
          <p:nvPr/>
        </p:nvCxnSpPr>
        <p:spPr bwMode="auto">
          <a:xfrm>
            <a:off x="3380527" y="5783640"/>
            <a:ext cx="895350" cy="1588"/>
          </a:xfrm>
          <a:prstGeom prst="straightConnector1">
            <a:avLst/>
          </a:prstGeom>
          <a:noFill/>
          <a:ln w="9525" algn="ctr">
            <a:solidFill>
              <a:srgbClr val="0000FF"/>
            </a:solidFill>
            <a:round/>
            <a:headEnd/>
            <a:tailEnd type="arrow" w="med" len="med"/>
          </a:ln>
        </p:spPr>
      </p:cxnSp>
      <p:cxnSp>
        <p:nvCxnSpPr>
          <p:cNvPr id="10" name="Straight Arrow Connector 12"/>
          <p:cNvCxnSpPr>
            <a:cxnSpLocks noChangeShapeType="1"/>
          </p:cNvCxnSpPr>
          <p:nvPr/>
        </p:nvCxnSpPr>
        <p:spPr bwMode="auto">
          <a:xfrm>
            <a:off x="3371002" y="5974140"/>
            <a:ext cx="2066925" cy="9525"/>
          </a:xfrm>
          <a:prstGeom prst="straightConnector1">
            <a:avLst/>
          </a:prstGeom>
          <a:noFill/>
          <a:ln w="9525" algn="ctr">
            <a:solidFill>
              <a:srgbClr val="0000FF"/>
            </a:solidFill>
            <a:round/>
            <a:headEnd/>
            <a:tailEnd type="arrow" w="med" len="med"/>
          </a:ln>
        </p:spPr>
      </p:cxnSp>
      <p:cxnSp>
        <p:nvCxnSpPr>
          <p:cNvPr id="11" name="Straight Arrow Connector 14"/>
          <p:cNvCxnSpPr>
            <a:cxnSpLocks noChangeShapeType="1"/>
          </p:cNvCxnSpPr>
          <p:nvPr/>
        </p:nvCxnSpPr>
        <p:spPr bwMode="auto">
          <a:xfrm flipV="1">
            <a:off x="4895002" y="5335965"/>
            <a:ext cx="571500" cy="9525"/>
          </a:xfrm>
          <a:prstGeom prst="straightConnector1">
            <a:avLst/>
          </a:prstGeom>
          <a:noFill/>
          <a:ln w="9525" algn="ctr">
            <a:solidFill>
              <a:srgbClr val="0000FF"/>
            </a:solidFill>
            <a:round/>
            <a:headEnd/>
            <a:tailEnd type="arrow" w="med" len="med"/>
          </a:ln>
        </p:spPr>
      </p:cxnSp>
      <p:sp>
        <p:nvSpPr>
          <p:cNvPr id="12" name="Freeform 15"/>
          <p:cNvSpPr>
            <a:spLocks noChangeArrowheads="1"/>
          </p:cNvSpPr>
          <p:nvPr/>
        </p:nvSpPr>
        <p:spPr bwMode="auto">
          <a:xfrm>
            <a:off x="3037627" y="4764465"/>
            <a:ext cx="3543300" cy="838200"/>
          </a:xfrm>
          <a:custGeom>
            <a:avLst/>
            <a:gdLst>
              <a:gd name="T0" fmla="*/ 3048000 w 3543300"/>
              <a:gd name="T1" fmla="*/ 838200 h 838200"/>
              <a:gd name="T2" fmla="*/ 3543300 w 3543300"/>
              <a:gd name="T3" fmla="*/ 828675 h 838200"/>
              <a:gd name="T4" fmla="*/ 3543300 w 3543300"/>
              <a:gd name="T5" fmla="*/ 9525 h 838200"/>
              <a:gd name="T6" fmla="*/ 0 w 3543300"/>
              <a:gd name="T7" fmla="*/ 0 h 838200"/>
              <a:gd name="T8" fmla="*/ 9525 w 3543300"/>
              <a:gd name="T9" fmla="*/ 361950 h 838200"/>
              <a:gd name="T10" fmla="*/ 0 60000 65536"/>
              <a:gd name="T11" fmla="*/ 0 60000 65536"/>
              <a:gd name="T12" fmla="*/ 0 60000 65536"/>
              <a:gd name="T13" fmla="*/ 0 60000 65536"/>
              <a:gd name="T14" fmla="*/ 0 60000 65536"/>
              <a:gd name="T15" fmla="*/ 0 w 3543300"/>
              <a:gd name="T16" fmla="*/ 0 h 838200"/>
              <a:gd name="T17" fmla="*/ 3543300 w 3543300"/>
              <a:gd name="T18" fmla="*/ 838200 h 838200"/>
            </a:gdLst>
            <a:ahLst/>
            <a:cxnLst>
              <a:cxn ang="T10">
                <a:pos x="T0" y="T1"/>
              </a:cxn>
              <a:cxn ang="T11">
                <a:pos x="T2" y="T3"/>
              </a:cxn>
              <a:cxn ang="T12">
                <a:pos x="T4" y="T5"/>
              </a:cxn>
              <a:cxn ang="T13">
                <a:pos x="T6" y="T7"/>
              </a:cxn>
              <a:cxn ang="T14">
                <a:pos x="T8" y="T9"/>
              </a:cxn>
            </a:cxnLst>
            <a:rect l="T15" t="T16" r="T17" b="T18"/>
            <a:pathLst>
              <a:path w="3543300" h="838200">
                <a:moveTo>
                  <a:pt x="3048000" y="838200"/>
                </a:moveTo>
                <a:lnTo>
                  <a:pt x="3543300" y="828675"/>
                </a:lnTo>
                <a:lnTo>
                  <a:pt x="3543300" y="9525"/>
                </a:lnTo>
                <a:lnTo>
                  <a:pt x="0" y="0"/>
                </a:lnTo>
                <a:lnTo>
                  <a:pt x="9525" y="361950"/>
                </a:lnTo>
              </a:path>
            </a:pathLst>
          </a:custGeom>
          <a:noFill/>
          <a:ln w="9525" algn="ctr">
            <a:solidFill>
              <a:srgbClr val="0000FF"/>
            </a:solidFill>
            <a:round/>
            <a:headEnd/>
            <a:tailEnd type="arrow" w="med" len="med"/>
          </a:ln>
        </p:spPr>
        <p:txBody>
          <a:bodyPr wrap="none" anchor="ctr"/>
          <a:lstStyle/>
          <a:p>
            <a:endParaRPr lang="en-US" sz="1200"/>
          </a:p>
        </p:txBody>
      </p:sp>
      <p:cxnSp>
        <p:nvCxnSpPr>
          <p:cNvPr id="13" name="Straight Arrow Connector 17"/>
          <p:cNvCxnSpPr>
            <a:cxnSpLocks noChangeShapeType="1"/>
          </p:cNvCxnSpPr>
          <p:nvPr/>
        </p:nvCxnSpPr>
        <p:spPr bwMode="auto">
          <a:xfrm>
            <a:off x="1742227" y="5440740"/>
            <a:ext cx="952500" cy="1588"/>
          </a:xfrm>
          <a:prstGeom prst="straightConnector1">
            <a:avLst/>
          </a:prstGeom>
          <a:noFill/>
          <a:ln w="9525" algn="ctr">
            <a:solidFill>
              <a:schemeClr val="tx1"/>
            </a:solidFill>
            <a:round/>
            <a:headEnd/>
            <a:tailEnd type="arrow" w="med" len="med"/>
          </a:ln>
        </p:spPr>
      </p:cxnSp>
      <p:cxnSp>
        <p:nvCxnSpPr>
          <p:cNvPr id="14" name="Straight Arrow Connector 19"/>
          <p:cNvCxnSpPr>
            <a:cxnSpLocks noChangeShapeType="1"/>
          </p:cNvCxnSpPr>
          <p:nvPr/>
        </p:nvCxnSpPr>
        <p:spPr bwMode="auto">
          <a:xfrm flipV="1">
            <a:off x="1780327" y="6488490"/>
            <a:ext cx="3676650" cy="19050"/>
          </a:xfrm>
          <a:prstGeom prst="straightConnector1">
            <a:avLst/>
          </a:prstGeom>
          <a:noFill/>
          <a:ln w="9525" algn="ctr">
            <a:solidFill>
              <a:schemeClr val="tx1"/>
            </a:solidFill>
            <a:round/>
            <a:headEnd/>
            <a:tailEnd type="arrow" w="med" len="med"/>
          </a:ln>
        </p:spPr>
      </p:cxnSp>
      <p:cxnSp>
        <p:nvCxnSpPr>
          <p:cNvPr id="15" name="Straight Arrow Connector 20"/>
          <p:cNvCxnSpPr>
            <a:cxnSpLocks noChangeShapeType="1"/>
          </p:cNvCxnSpPr>
          <p:nvPr/>
        </p:nvCxnSpPr>
        <p:spPr bwMode="auto">
          <a:xfrm>
            <a:off x="1780327" y="5831265"/>
            <a:ext cx="952500" cy="1588"/>
          </a:xfrm>
          <a:prstGeom prst="straightConnector1">
            <a:avLst/>
          </a:prstGeom>
          <a:noFill/>
          <a:ln w="9525" algn="ctr">
            <a:solidFill>
              <a:schemeClr val="tx1"/>
            </a:solidFill>
            <a:round/>
            <a:headEnd/>
            <a:tailEnd type="arrow" w="med" len="med"/>
          </a:ln>
        </p:spPr>
      </p:cxnSp>
      <p:cxnSp>
        <p:nvCxnSpPr>
          <p:cNvPr id="16" name="Straight Arrow Connector 21"/>
          <p:cNvCxnSpPr>
            <a:cxnSpLocks noChangeShapeType="1"/>
          </p:cNvCxnSpPr>
          <p:nvPr/>
        </p:nvCxnSpPr>
        <p:spPr bwMode="auto">
          <a:xfrm flipV="1">
            <a:off x="6085627" y="5869365"/>
            <a:ext cx="1171575" cy="9525"/>
          </a:xfrm>
          <a:prstGeom prst="straightConnector1">
            <a:avLst/>
          </a:prstGeom>
          <a:noFill/>
          <a:ln w="9525" algn="ctr">
            <a:solidFill>
              <a:schemeClr val="tx1"/>
            </a:solidFill>
            <a:round/>
            <a:headEnd/>
            <a:tailEnd type="arrow" w="med" len="med"/>
          </a:ln>
        </p:spPr>
      </p:cxnSp>
      <p:cxnSp>
        <p:nvCxnSpPr>
          <p:cNvPr id="17" name="Straight Arrow Connector 25"/>
          <p:cNvCxnSpPr>
            <a:cxnSpLocks noChangeShapeType="1"/>
          </p:cNvCxnSpPr>
          <p:nvPr/>
        </p:nvCxnSpPr>
        <p:spPr bwMode="auto">
          <a:xfrm flipV="1">
            <a:off x="4885477" y="5031165"/>
            <a:ext cx="2257425" cy="28575"/>
          </a:xfrm>
          <a:prstGeom prst="straightConnector1">
            <a:avLst/>
          </a:prstGeom>
          <a:noFill/>
          <a:ln w="9525" algn="ctr">
            <a:solidFill>
              <a:schemeClr val="tx1"/>
            </a:solidFill>
            <a:round/>
            <a:headEnd/>
            <a:tailEnd type="arrow" w="med" len="med"/>
          </a:ln>
        </p:spPr>
      </p:cxnSp>
      <p:sp>
        <p:nvSpPr>
          <p:cNvPr id="18" name="TextBox 26"/>
          <p:cNvSpPr txBox="1">
            <a:spLocks noChangeArrowheads="1"/>
          </p:cNvSpPr>
          <p:nvPr/>
        </p:nvSpPr>
        <p:spPr bwMode="auto">
          <a:xfrm>
            <a:off x="7239000" y="4953000"/>
            <a:ext cx="1696298" cy="738664"/>
          </a:xfrm>
          <a:prstGeom prst="rect">
            <a:avLst/>
          </a:prstGeom>
          <a:noFill/>
          <a:ln w="9525">
            <a:noFill/>
            <a:miter lim="800000"/>
            <a:headEnd/>
            <a:tailEnd/>
          </a:ln>
        </p:spPr>
        <p:txBody>
          <a:bodyPr wrap="none">
            <a:spAutoFit/>
          </a:bodyPr>
          <a:lstStyle/>
          <a:p>
            <a:r>
              <a:rPr lang="en-US" sz="1400" dirty="0" smtClean="0">
                <a:solidFill>
                  <a:schemeClr val="accent1"/>
                </a:solidFill>
              </a:rPr>
              <a:t>computed </a:t>
            </a:r>
          </a:p>
          <a:p>
            <a:r>
              <a:rPr lang="en-US" sz="1400" dirty="0" smtClean="0">
                <a:solidFill>
                  <a:schemeClr val="accent1"/>
                </a:solidFill>
              </a:rPr>
              <a:t>outgoing </a:t>
            </a:r>
            <a:r>
              <a:rPr lang="en-US" sz="1400" dirty="0">
                <a:solidFill>
                  <a:schemeClr val="accent1"/>
                </a:solidFill>
              </a:rPr>
              <a:t>ranges </a:t>
            </a:r>
          </a:p>
          <a:p>
            <a:r>
              <a:rPr lang="en-US" sz="1400" dirty="0">
                <a:solidFill>
                  <a:schemeClr val="accent1"/>
                </a:solidFill>
              </a:rPr>
              <a:t>to </a:t>
            </a:r>
            <a:r>
              <a:rPr lang="en-US" sz="1400" dirty="0" smtClean="0">
                <a:solidFill>
                  <a:schemeClr val="accent1"/>
                </a:solidFill>
              </a:rPr>
              <a:t>external sources</a:t>
            </a:r>
            <a:endParaRPr lang="en-US" sz="1400" dirty="0">
              <a:solidFill>
                <a:schemeClr val="accent1"/>
              </a:solidFill>
            </a:endParaRPr>
          </a:p>
        </p:txBody>
      </p:sp>
      <p:sp>
        <p:nvSpPr>
          <p:cNvPr id="19" name="TextBox 27"/>
          <p:cNvSpPr txBox="1">
            <a:spLocks noChangeArrowheads="1"/>
          </p:cNvSpPr>
          <p:nvPr/>
        </p:nvSpPr>
        <p:spPr bwMode="auto">
          <a:xfrm>
            <a:off x="304800" y="4800600"/>
            <a:ext cx="1476375" cy="2031325"/>
          </a:xfrm>
          <a:prstGeom prst="rect">
            <a:avLst/>
          </a:prstGeom>
          <a:noFill/>
          <a:ln w="9525">
            <a:noFill/>
            <a:miter lim="800000"/>
            <a:headEnd/>
            <a:tailEnd/>
          </a:ln>
        </p:spPr>
        <p:txBody>
          <a:bodyPr>
            <a:spAutoFit/>
          </a:bodyPr>
          <a:lstStyle/>
          <a:p>
            <a:r>
              <a:rPr lang="en-US" sz="1400" dirty="0">
                <a:solidFill>
                  <a:schemeClr val="accent1"/>
                </a:solidFill>
              </a:rPr>
              <a:t>incoming ranges</a:t>
            </a:r>
          </a:p>
          <a:p>
            <a:r>
              <a:rPr lang="en-US" sz="1400" dirty="0">
                <a:solidFill>
                  <a:schemeClr val="accent1"/>
                </a:solidFill>
              </a:rPr>
              <a:t>from external</a:t>
            </a:r>
          </a:p>
          <a:p>
            <a:r>
              <a:rPr lang="en-US" sz="1400" dirty="0">
                <a:solidFill>
                  <a:schemeClr val="accent1"/>
                </a:solidFill>
              </a:rPr>
              <a:t>Sources</a:t>
            </a:r>
          </a:p>
          <a:p>
            <a:r>
              <a:rPr lang="en-US" sz="1400" dirty="0" smtClean="0">
                <a:solidFill>
                  <a:schemeClr val="accent1"/>
                </a:solidFill>
              </a:rPr>
              <a:t>(other partitions, system dictionaries, aircraft I/O - A/D)</a:t>
            </a:r>
            <a:endParaRPr lang="en-US" sz="1400" dirty="0">
              <a:solidFill>
                <a:schemeClr val="accent1"/>
              </a:solidFill>
            </a:endParaRPr>
          </a:p>
        </p:txBody>
      </p:sp>
      <p:sp>
        <p:nvSpPr>
          <p:cNvPr id="20" name="TextBox 28"/>
          <p:cNvSpPr txBox="1">
            <a:spLocks noChangeArrowheads="1"/>
          </p:cNvSpPr>
          <p:nvPr/>
        </p:nvSpPr>
        <p:spPr bwMode="auto">
          <a:xfrm>
            <a:off x="3466252" y="5936040"/>
            <a:ext cx="1819729" cy="523220"/>
          </a:xfrm>
          <a:prstGeom prst="rect">
            <a:avLst/>
          </a:prstGeom>
          <a:noFill/>
          <a:ln w="9525">
            <a:noFill/>
            <a:miter lim="800000"/>
            <a:headEnd/>
            <a:tailEnd/>
          </a:ln>
        </p:spPr>
        <p:txBody>
          <a:bodyPr wrap="none">
            <a:spAutoFit/>
          </a:bodyPr>
          <a:lstStyle/>
          <a:p>
            <a:r>
              <a:rPr lang="en-US" sz="1400" dirty="0">
                <a:solidFill>
                  <a:srgbClr val="0000FF"/>
                </a:solidFill>
              </a:rPr>
              <a:t>Intermediate </a:t>
            </a:r>
            <a:r>
              <a:rPr lang="en-US" sz="1400" dirty="0" smtClean="0">
                <a:solidFill>
                  <a:srgbClr val="0000FF"/>
                </a:solidFill>
              </a:rPr>
              <a:t>signals’</a:t>
            </a:r>
            <a:endParaRPr lang="en-US" sz="1400" dirty="0">
              <a:solidFill>
                <a:srgbClr val="0000FF"/>
              </a:solidFill>
            </a:endParaRPr>
          </a:p>
          <a:p>
            <a:r>
              <a:rPr lang="en-US" sz="1400" dirty="0" smtClean="0">
                <a:solidFill>
                  <a:srgbClr val="0000FF"/>
                </a:solidFill>
              </a:rPr>
              <a:t>ranges </a:t>
            </a:r>
            <a:r>
              <a:rPr lang="en-US" sz="1400" dirty="0">
                <a:solidFill>
                  <a:srgbClr val="0000FF"/>
                </a:solidFill>
              </a:rPr>
              <a:t>computed</a:t>
            </a:r>
          </a:p>
        </p:txBody>
      </p:sp>
      <p:sp>
        <p:nvSpPr>
          <p:cNvPr id="21" name="Rectangle 20"/>
          <p:cNvSpPr/>
          <p:nvPr/>
        </p:nvSpPr>
        <p:spPr>
          <a:xfrm>
            <a:off x="2189902" y="4495800"/>
            <a:ext cx="4572000" cy="2209800"/>
          </a:xfrm>
          <a:prstGeom prst="rect">
            <a:avLst/>
          </a:prstGeom>
          <a:no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6781800" y="6172200"/>
            <a:ext cx="936475" cy="584775"/>
          </a:xfrm>
          <a:prstGeom prst="rect">
            <a:avLst/>
          </a:prstGeom>
          <a:noFill/>
        </p:spPr>
        <p:txBody>
          <a:bodyPr wrap="none" rtlCol="0">
            <a:spAutoFit/>
          </a:bodyPr>
          <a:lstStyle/>
          <a:p>
            <a:r>
              <a:rPr lang="en-US" sz="1600" dirty="0" smtClean="0"/>
              <a:t>One</a:t>
            </a:r>
          </a:p>
          <a:p>
            <a:r>
              <a:rPr lang="en-US" sz="1600" dirty="0" smtClean="0"/>
              <a:t>Partition</a:t>
            </a:r>
            <a:endParaRPr lang="en-US" sz="1600" dirty="0"/>
          </a:p>
        </p:txBody>
      </p:sp>
      <p:sp>
        <p:nvSpPr>
          <p:cNvPr id="24" name="TextBox 23"/>
          <p:cNvSpPr txBox="1"/>
          <p:nvPr/>
        </p:nvSpPr>
        <p:spPr>
          <a:xfrm>
            <a:off x="3505200" y="0"/>
            <a:ext cx="1503938" cy="461665"/>
          </a:xfrm>
          <a:prstGeom prst="rect">
            <a:avLst/>
          </a:prstGeom>
          <a:noFill/>
        </p:spPr>
        <p:txBody>
          <a:bodyPr wrap="none" rtlCol="0">
            <a:spAutoFit/>
          </a:bodyPr>
          <a:lstStyle/>
          <a:p>
            <a:r>
              <a:rPr lang="en-US" sz="2400" dirty="0" smtClean="0"/>
              <a:t>Approach</a:t>
            </a:r>
            <a:endParaRPr lang="en-US" sz="24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304800" y="533400"/>
            <a:ext cx="8229600" cy="4983163"/>
          </a:xfrm>
        </p:spPr>
        <p:txBody>
          <a:bodyPr/>
          <a:lstStyle/>
          <a:p>
            <a:r>
              <a:rPr lang="en-US" sz="2000" dirty="0" smtClean="0"/>
              <a:t>Phase 1: Perform “Forward propagation” and checking of properties across multiple models</a:t>
            </a:r>
          </a:p>
          <a:p>
            <a:pPr lvl="1"/>
            <a:r>
              <a:rPr lang="en-US" sz="1600" dirty="0" smtClean="0"/>
              <a:t>Initial extended tool to capture models, interconnections, and ranges</a:t>
            </a:r>
          </a:p>
          <a:p>
            <a:pPr lvl="1"/>
            <a:r>
              <a:rPr lang="en-US" sz="1600" dirty="0" smtClean="0"/>
              <a:t>Abstracted control algorithm models</a:t>
            </a:r>
          </a:p>
          <a:p>
            <a:r>
              <a:rPr lang="en-US" sz="2000" dirty="0" smtClean="0"/>
              <a:t>Phase 2: Mapping to Assume/Guarantee Clauses</a:t>
            </a:r>
          </a:p>
          <a:p>
            <a:pPr lvl="1"/>
            <a:r>
              <a:rPr lang="en-US" sz="1600" dirty="0" smtClean="0"/>
              <a:t>Backwards propagation of Requirements (guarantees to be provided by upstream components)</a:t>
            </a:r>
          </a:p>
          <a:p>
            <a:pPr lvl="2"/>
            <a:r>
              <a:rPr lang="en-US" sz="1400" dirty="0" smtClean="0"/>
              <a:t>Backwards propagation of “dead zone” signal range</a:t>
            </a:r>
          </a:p>
          <a:p>
            <a:pPr lvl="3"/>
            <a:r>
              <a:rPr lang="en-US" sz="1050" dirty="0" smtClean="0"/>
              <a:t>Results in a set of required ranges/relationships on the model inputs</a:t>
            </a:r>
          </a:p>
          <a:p>
            <a:pPr lvl="3"/>
            <a:r>
              <a:rPr lang="en-US" sz="1050" dirty="0" smtClean="0"/>
              <a:t>Can be used to automatically generate the Assume clause of Assume-Guarantee approach (e.g., for “No-divide-by-zero”)</a:t>
            </a:r>
          </a:p>
          <a:p>
            <a:pPr lvl="1"/>
            <a:r>
              <a:rPr lang="en-US" sz="1600" dirty="0" smtClean="0">
                <a:sym typeface="Wingdings" pitchFamily="2" charset="2"/>
              </a:rPr>
              <a:t>Satisfying Guarantee clauses in general</a:t>
            </a:r>
          </a:p>
          <a:p>
            <a:pPr lvl="2"/>
            <a:r>
              <a:rPr lang="en-US" sz="1400" dirty="0" smtClean="0">
                <a:sym typeface="Wingdings" pitchFamily="2" charset="2"/>
              </a:rPr>
              <a:t>In the PI controller proof, controller component needs to provide a guarantee that integrator term is range-limited (saturated). HiLiTE can check this.</a:t>
            </a:r>
          </a:p>
          <a:p>
            <a:pPr lvl="2"/>
            <a:r>
              <a:rPr lang="en-US" sz="1400" dirty="0" smtClean="0">
                <a:sym typeface="Wingdings" pitchFamily="2" charset="2"/>
              </a:rPr>
              <a:t>Many other checks that HiLiTE does (or can do) on a component that given assume clauses (ranges, temporal) certain guarantees are met.</a:t>
            </a:r>
          </a:p>
          <a:p>
            <a:pPr lvl="2"/>
            <a:r>
              <a:rPr lang="en-US" sz="1400" dirty="0" smtClean="0">
                <a:sym typeface="Wingdings" pitchFamily="2" charset="2"/>
              </a:rPr>
              <a:t>HiLiTE can be used to do those guarantees that are much harder to do in other tools (e.g. H-SAL, PRISM) or they would require smart user inputs. HiLiTE walks through the entire model and does certain checks without user inputs.</a:t>
            </a:r>
          </a:p>
          <a:p>
            <a:pPr lvl="1"/>
            <a:r>
              <a:rPr lang="en-US" sz="1600" dirty="0" smtClean="0">
                <a:sym typeface="Wingdings" pitchFamily="2" charset="2"/>
              </a:rPr>
              <a:t>Propagation of complex signal relationships</a:t>
            </a:r>
          </a:p>
          <a:p>
            <a:pPr lvl="2"/>
            <a:r>
              <a:rPr lang="en-US" sz="1400" dirty="0" smtClean="0">
                <a:sym typeface="Wingdings" pitchFamily="2" charset="2"/>
              </a:rPr>
              <a:t>Can be used to prove that an Assume clause is sufficient to result in a verification property</a:t>
            </a:r>
          </a:p>
          <a:p>
            <a:pPr lvl="2"/>
            <a:r>
              <a:rPr lang="en-US" sz="1400" dirty="0" smtClean="0">
                <a:sym typeface="Wingdings" pitchFamily="2" charset="2"/>
              </a:rPr>
              <a:t>Can be used to satisfy a Guarantee clause</a:t>
            </a:r>
          </a:p>
          <a:p>
            <a:pPr lvl="3"/>
            <a:r>
              <a:rPr lang="en-US" sz="1050" dirty="0" smtClean="0">
                <a:sym typeface="Wingdings" pitchFamily="2" charset="2"/>
              </a:rPr>
              <a:t>E.g., signals s1 and s2 will always be equal given a value and time delta</a:t>
            </a:r>
          </a:p>
          <a:p>
            <a:pPr lvl="4"/>
            <a:r>
              <a:rPr lang="en-US" sz="1400" dirty="0" smtClean="0">
                <a:sym typeface="Wingdings" pitchFamily="2" charset="2"/>
              </a:rPr>
              <a:t>The value of signal s1 may lag s2 within the time delta or vice versa</a:t>
            </a:r>
          </a:p>
        </p:txBody>
      </p:sp>
      <p:sp>
        <p:nvSpPr>
          <p:cNvPr id="4" name="TextBox 3"/>
          <p:cNvSpPr txBox="1"/>
          <p:nvPr/>
        </p:nvSpPr>
        <p:spPr>
          <a:xfrm>
            <a:off x="1981200" y="0"/>
            <a:ext cx="4808368" cy="461665"/>
          </a:xfrm>
          <a:prstGeom prst="rect">
            <a:avLst/>
          </a:prstGeom>
          <a:noFill/>
        </p:spPr>
        <p:txBody>
          <a:bodyPr wrap="none" rtlCol="0">
            <a:spAutoFit/>
          </a:bodyPr>
          <a:lstStyle/>
          <a:p>
            <a:r>
              <a:rPr lang="en-US" sz="2400" dirty="0" smtClean="0"/>
              <a:t>Phased Implementation Approach</a:t>
            </a:r>
            <a:endParaRPr lang="en-US" sz="24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Group 18"/>
          <p:cNvGrpSpPr/>
          <p:nvPr/>
        </p:nvGrpSpPr>
        <p:grpSpPr>
          <a:xfrm>
            <a:off x="228600" y="3352800"/>
            <a:ext cx="6781800" cy="3124201"/>
            <a:chOff x="381000" y="2692544"/>
            <a:chExt cx="4114800" cy="1650856"/>
          </a:xfrm>
        </p:grpSpPr>
        <p:grpSp>
          <p:nvGrpSpPr>
            <p:cNvPr id="13" name="Group 12"/>
            <p:cNvGrpSpPr/>
            <p:nvPr/>
          </p:nvGrpSpPr>
          <p:grpSpPr>
            <a:xfrm>
              <a:off x="381000" y="2800350"/>
              <a:ext cx="4114800" cy="1543050"/>
              <a:chOff x="381000" y="2800350"/>
              <a:chExt cx="4114800" cy="1543050"/>
            </a:xfrm>
          </p:grpSpPr>
          <p:pic>
            <p:nvPicPr>
              <p:cNvPr id="11" name="Picture 2"/>
              <p:cNvPicPr>
                <a:picLocks noChangeAspect="1" noChangeArrowheads="1"/>
              </p:cNvPicPr>
              <p:nvPr/>
            </p:nvPicPr>
            <p:blipFill>
              <a:blip r:embed="rId2"/>
              <a:srcRect l="5578" t="23199" r="2789" b="19179"/>
              <a:stretch>
                <a:fillRect/>
              </a:stretch>
            </p:blipFill>
            <p:spPr bwMode="auto">
              <a:xfrm>
                <a:off x="457200" y="2800350"/>
                <a:ext cx="3872023" cy="1466850"/>
              </a:xfrm>
              <a:prstGeom prst="rect">
                <a:avLst/>
              </a:prstGeom>
              <a:noFill/>
              <a:ln w="9525">
                <a:noFill/>
                <a:miter lim="800000"/>
                <a:headEnd/>
                <a:tailEnd/>
              </a:ln>
            </p:spPr>
          </p:pic>
          <p:sp>
            <p:nvSpPr>
              <p:cNvPr id="12" name="Rounded Rectangle 11"/>
              <p:cNvSpPr/>
              <p:nvPr/>
            </p:nvSpPr>
            <p:spPr>
              <a:xfrm>
                <a:off x="381000" y="2895600"/>
                <a:ext cx="4114800" cy="1447800"/>
              </a:xfrm>
              <a:prstGeom prst="roundRect">
                <a:avLst/>
              </a:prstGeom>
              <a:solidFill>
                <a:srgbClr val="C0C0C0">
                  <a:alpha val="16863"/>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7" name="TextBox 16"/>
            <p:cNvSpPr txBox="1"/>
            <p:nvPr/>
          </p:nvSpPr>
          <p:spPr>
            <a:xfrm>
              <a:off x="2831387" y="2692544"/>
              <a:ext cx="1582549" cy="285750"/>
            </a:xfrm>
            <a:prstGeom prst="rect">
              <a:avLst/>
            </a:prstGeom>
            <a:noFill/>
          </p:spPr>
          <p:txBody>
            <a:bodyPr wrap="square" rtlCol="0">
              <a:spAutoFit/>
            </a:bodyPr>
            <a:lstStyle/>
            <a:p>
              <a:r>
                <a:rPr lang="en-US" dirty="0" smtClean="0"/>
                <a:t>Component A</a:t>
              </a:r>
              <a:endParaRPr lang="en-US" dirty="0"/>
            </a:p>
          </p:txBody>
        </p:sp>
      </p:grpSp>
      <p:sp>
        <p:nvSpPr>
          <p:cNvPr id="5" name="Folded Corner 4"/>
          <p:cNvSpPr/>
          <p:nvPr/>
        </p:nvSpPr>
        <p:spPr>
          <a:xfrm>
            <a:off x="1600200" y="2057400"/>
            <a:ext cx="1371600" cy="685800"/>
          </a:xfrm>
          <a:prstGeom prst="foldedCorner">
            <a:avLst>
              <a:gd name="adj" fmla="val 25000"/>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smtClean="0">
              <a:solidFill>
                <a:schemeClr val="tx1"/>
              </a:solidFill>
            </a:endParaRPr>
          </a:p>
          <a:p>
            <a:pPr algn="ctr"/>
            <a:r>
              <a:rPr lang="en-US" sz="1400" dirty="0" smtClean="0">
                <a:solidFill>
                  <a:schemeClr val="tx1"/>
                </a:solidFill>
              </a:rPr>
              <a:t>Certificate for Prop X</a:t>
            </a:r>
            <a:endParaRPr lang="en-US" sz="1400" dirty="0">
              <a:solidFill>
                <a:schemeClr val="tx1"/>
              </a:solidFill>
            </a:endParaRPr>
          </a:p>
        </p:txBody>
      </p:sp>
      <p:sp>
        <p:nvSpPr>
          <p:cNvPr id="6" name="TextBox 5"/>
          <p:cNvSpPr txBox="1"/>
          <p:nvPr/>
        </p:nvSpPr>
        <p:spPr>
          <a:xfrm>
            <a:off x="3733800" y="2296180"/>
            <a:ext cx="3977371" cy="523220"/>
          </a:xfrm>
          <a:prstGeom prst="rect">
            <a:avLst/>
          </a:prstGeom>
          <a:noFill/>
          <a:ln>
            <a:solidFill>
              <a:schemeClr val="tx2">
                <a:lumMod val="60000"/>
                <a:lumOff val="40000"/>
              </a:schemeClr>
            </a:solidFill>
          </a:ln>
        </p:spPr>
        <p:txBody>
          <a:bodyPr wrap="square" rtlCol="0">
            <a:spAutoFit/>
          </a:bodyPr>
          <a:lstStyle/>
          <a:p>
            <a:r>
              <a:rPr lang="en-US" sz="1400" u="sng" dirty="0" smtClean="0"/>
              <a:t>Assume</a:t>
            </a:r>
            <a:r>
              <a:rPr lang="en-US" sz="1400" dirty="0" smtClean="0"/>
              <a:t>: No overflows of variables v</a:t>
            </a:r>
            <a:r>
              <a:rPr lang="en-US" sz="1400" baseline="-25000" dirty="0" smtClean="0"/>
              <a:t>1</a:t>
            </a:r>
            <a:r>
              <a:rPr lang="en-US" sz="1400" dirty="0" smtClean="0"/>
              <a:t>, v</a:t>
            </a:r>
            <a:r>
              <a:rPr lang="en-US" sz="1400" baseline="-25000" dirty="0" smtClean="0"/>
              <a:t>2</a:t>
            </a:r>
            <a:r>
              <a:rPr lang="en-US" sz="1400" dirty="0" smtClean="0"/>
              <a:t>, … </a:t>
            </a:r>
            <a:r>
              <a:rPr lang="en-US" sz="1400" dirty="0" err="1" smtClean="0"/>
              <a:t>v</a:t>
            </a:r>
            <a:r>
              <a:rPr lang="en-US" sz="1400" baseline="-25000" dirty="0" err="1" smtClean="0"/>
              <a:t>n</a:t>
            </a:r>
            <a:endParaRPr lang="en-US" sz="1400" baseline="-25000" dirty="0" smtClean="0"/>
          </a:p>
          <a:p>
            <a:r>
              <a:rPr lang="en-US" sz="1400" u="sng" dirty="0" smtClean="0"/>
              <a:t>Guarantee</a:t>
            </a:r>
            <a:r>
              <a:rPr lang="en-US" sz="1400" dirty="0" smtClean="0"/>
              <a:t>: Component Safety Property X</a:t>
            </a:r>
            <a:endParaRPr lang="en-US" sz="1400" dirty="0"/>
          </a:p>
        </p:txBody>
      </p:sp>
      <p:cxnSp>
        <p:nvCxnSpPr>
          <p:cNvPr id="8" name="Elbow Connector 7"/>
          <p:cNvCxnSpPr>
            <a:stCxn id="5" idx="3"/>
            <a:endCxn id="6" idx="1"/>
          </p:cNvCxnSpPr>
          <p:nvPr/>
        </p:nvCxnSpPr>
        <p:spPr>
          <a:xfrm>
            <a:off x="2971800" y="2400300"/>
            <a:ext cx="762000" cy="157490"/>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Elbow Connector 14"/>
          <p:cNvCxnSpPr/>
          <p:nvPr/>
        </p:nvCxnSpPr>
        <p:spPr>
          <a:xfrm rot="16200000" flipH="1">
            <a:off x="969912" y="1697088"/>
            <a:ext cx="2060676" cy="2019300"/>
          </a:xfrm>
          <a:prstGeom prst="bentConnector3">
            <a:avLst>
              <a:gd name="adj1" fmla="val 67565"/>
            </a:avLst>
          </a:prstGeom>
          <a:ln>
            <a:tailEnd type="arrow"/>
          </a:ln>
        </p:spPr>
        <p:style>
          <a:lnRef idx="1">
            <a:schemeClr val="accent1"/>
          </a:lnRef>
          <a:fillRef idx="0">
            <a:schemeClr val="accent1"/>
          </a:fillRef>
          <a:effectRef idx="0">
            <a:schemeClr val="accent1"/>
          </a:effectRef>
          <a:fontRef idx="minor">
            <a:schemeClr val="tx1"/>
          </a:fontRef>
        </p:style>
      </p:cxnSp>
      <p:sp>
        <p:nvSpPr>
          <p:cNvPr id="20" name="Rounded Rectangle 19"/>
          <p:cNvSpPr/>
          <p:nvPr/>
        </p:nvSpPr>
        <p:spPr>
          <a:xfrm>
            <a:off x="457200" y="381000"/>
            <a:ext cx="4038600" cy="1295400"/>
          </a:xfrm>
          <a:prstGeom prst="round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u="sng" dirty="0" smtClean="0"/>
              <a:t>Assume-Guarantee </a:t>
            </a:r>
            <a:r>
              <a:rPr lang="en-US" sz="1400" u="sng" dirty="0" err="1" smtClean="0"/>
              <a:t>Reasoner</a:t>
            </a:r>
            <a:endParaRPr lang="en-US" sz="1400" dirty="0" smtClean="0"/>
          </a:p>
          <a:p>
            <a:r>
              <a:rPr lang="en-US" sz="1400" dirty="0" smtClean="0"/>
              <a:t>If we can show:</a:t>
            </a:r>
          </a:p>
          <a:p>
            <a:r>
              <a:rPr lang="en-US" sz="1400" dirty="0" smtClean="0"/>
              <a:t>	Property X on Component A and</a:t>
            </a:r>
          </a:p>
          <a:p>
            <a:r>
              <a:rPr lang="en-US" sz="1400" dirty="0" smtClean="0"/>
              <a:t>	Property Y on Component B --&gt;</a:t>
            </a:r>
          </a:p>
          <a:p>
            <a:r>
              <a:rPr lang="en-US" sz="1400" dirty="0" smtClean="0"/>
              <a:t>	then System-level property Z holds</a:t>
            </a:r>
            <a:endParaRPr lang="en-US" sz="1400" dirty="0"/>
          </a:p>
        </p:txBody>
      </p:sp>
      <p:sp>
        <p:nvSpPr>
          <p:cNvPr id="24" name="Rectangle 23"/>
          <p:cNvSpPr/>
          <p:nvPr/>
        </p:nvSpPr>
        <p:spPr>
          <a:xfrm>
            <a:off x="7848600" y="4419600"/>
            <a:ext cx="914400" cy="609600"/>
          </a:xfrm>
          <a:prstGeom prst="rect">
            <a:avLst/>
          </a:prstGeom>
          <a:solidFill>
            <a:srgbClr val="FF00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HILITE</a:t>
            </a:r>
            <a:endParaRPr lang="en-US" b="1" dirty="0"/>
          </a:p>
        </p:txBody>
      </p:sp>
      <p:sp>
        <p:nvSpPr>
          <p:cNvPr id="25" name="TextBox 24"/>
          <p:cNvSpPr txBox="1"/>
          <p:nvPr/>
        </p:nvSpPr>
        <p:spPr>
          <a:xfrm>
            <a:off x="4038600" y="5257800"/>
            <a:ext cx="2743200" cy="400110"/>
          </a:xfrm>
          <a:prstGeom prst="rect">
            <a:avLst/>
          </a:prstGeom>
          <a:noFill/>
          <a:ln>
            <a:solidFill>
              <a:srgbClr val="FF0000"/>
            </a:solidFill>
          </a:ln>
        </p:spPr>
        <p:txBody>
          <a:bodyPr wrap="square" rtlCol="0">
            <a:spAutoFit/>
          </a:bodyPr>
          <a:lstStyle/>
          <a:p>
            <a:r>
              <a:rPr lang="en-US" sz="1000" dirty="0" smtClean="0">
                <a:solidFill>
                  <a:srgbClr val="FF0000"/>
                </a:solidFill>
              </a:rPr>
              <a:t>Ensure range of divide.input2 is contained in:</a:t>
            </a:r>
            <a:br>
              <a:rPr lang="en-US" sz="1000" dirty="0" smtClean="0">
                <a:solidFill>
                  <a:srgbClr val="FF0000"/>
                </a:solidFill>
              </a:rPr>
            </a:br>
            <a:r>
              <a:rPr lang="en-US" sz="1000" dirty="0" smtClean="0">
                <a:solidFill>
                  <a:srgbClr val="FF0000"/>
                </a:solidFill>
              </a:rPr>
              <a:t>  { (MIN_INT, -0.001], [0.001, MAX_INT) }</a:t>
            </a:r>
          </a:p>
        </p:txBody>
      </p:sp>
      <p:cxnSp>
        <p:nvCxnSpPr>
          <p:cNvPr id="32" name="Elbow Connector 31"/>
          <p:cNvCxnSpPr>
            <a:stCxn id="20" idx="2"/>
            <a:endCxn id="5" idx="0"/>
          </p:cNvCxnSpPr>
          <p:nvPr/>
        </p:nvCxnSpPr>
        <p:spPr>
          <a:xfrm rot="5400000">
            <a:off x="2190750" y="1771650"/>
            <a:ext cx="381000" cy="190500"/>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762000" y="5943600"/>
            <a:ext cx="3048000" cy="553998"/>
          </a:xfrm>
          <a:prstGeom prst="rect">
            <a:avLst/>
          </a:prstGeom>
          <a:noFill/>
          <a:ln>
            <a:solidFill>
              <a:srgbClr val="FF0000"/>
            </a:solidFill>
          </a:ln>
        </p:spPr>
        <p:txBody>
          <a:bodyPr wrap="square" rtlCol="0">
            <a:spAutoFit/>
          </a:bodyPr>
          <a:lstStyle/>
          <a:p>
            <a:r>
              <a:rPr lang="en-US" sz="1000" dirty="0" smtClean="0">
                <a:solidFill>
                  <a:srgbClr val="FF0000"/>
                </a:solidFill>
              </a:rPr>
              <a:t>Inport1.MinValue + Inport2.MinValue &gt;= 0.001 </a:t>
            </a:r>
            <a:br>
              <a:rPr lang="en-US" sz="1000" dirty="0" smtClean="0">
                <a:solidFill>
                  <a:srgbClr val="FF0000"/>
                </a:solidFill>
              </a:rPr>
            </a:br>
            <a:r>
              <a:rPr lang="en-US" sz="1000" dirty="0" smtClean="0">
                <a:solidFill>
                  <a:srgbClr val="FF0000"/>
                </a:solidFill>
              </a:rPr>
              <a:t>AND</a:t>
            </a:r>
            <a:br>
              <a:rPr lang="en-US" sz="1000" dirty="0" smtClean="0">
                <a:solidFill>
                  <a:srgbClr val="FF0000"/>
                </a:solidFill>
              </a:rPr>
            </a:br>
            <a:r>
              <a:rPr lang="en-US" sz="1000" dirty="0" smtClean="0">
                <a:solidFill>
                  <a:srgbClr val="FF0000"/>
                </a:solidFill>
              </a:rPr>
              <a:t> Inport1.MaxValue + Inport2.MaxValue &lt; MAX_INT </a:t>
            </a:r>
          </a:p>
        </p:txBody>
      </p:sp>
      <p:cxnSp>
        <p:nvCxnSpPr>
          <p:cNvPr id="40" name="Elbow Connector 39"/>
          <p:cNvCxnSpPr>
            <a:stCxn id="24" idx="1"/>
            <a:endCxn id="25" idx="3"/>
          </p:cNvCxnSpPr>
          <p:nvPr/>
        </p:nvCxnSpPr>
        <p:spPr>
          <a:xfrm rot="10800000" flipV="1">
            <a:off x="6781800" y="4724399"/>
            <a:ext cx="1066800" cy="733455"/>
          </a:xfrm>
          <a:prstGeom prst="bentConnector3">
            <a:avLst>
              <a:gd name="adj1" fmla="val 32143"/>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2" name="Elbow Connector 41"/>
          <p:cNvCxnSpPr>
            <a:stCxn id="25" idx="1"/>
            <a:endCxn id="38" idx="3"/>
          </p:cNvCxnSpPr>
          <p:nvPr/>
        </p:nvCxnSpPr>
        <p:spPr>
          <a:xfrm rot="10800000" flipV="1">
            <a:off x="3810000" y="5457855"/>
            <a:ext cx="228600" cy="762744"/>
          </a:xfrm>
          <a:prstGeom prst="bentConnector3">
            <a:avLst>
              <a:gd name="adj1" fmla="val 50000"/>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p:nvPr/>
        </p:nvCxnSpPr>
        <p:spPr>
          <a:xfrm rot="16200000" flipV="1">
            <a:off x="3886200" y="5029200"/>
            <a:ext cx="304800" cy="15240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nvGrpSpPr>
          <p:cNvPr id="63" name="Group 62"/>
          <p:cNvGrpSpPr/>
          <p:nvPr/>
        </p:nvGrpSpPr>
        <p:grpSpPr>
          <a:xfrm>
            <a:off x="609600" y="5562600"/>
            <a:ext cx="6953250" cy="1171575"/>
            <a:chOff x="762000" y="5457825"/>
            <a:chExt cx="6953250" cy="1171575"/>
          </a:xfrm>
        </p:grpSpPr>
        <p:sp>
          <p:nvSpPr>
            <p:cNvPr id="57" name="Freeform 56"/>
            <p:cNvSpPr/>
            <p:nvPr/>
          </p:nvSpPr>
          <p:spPr>
            <a:xfrm>
              <a:off x="762000" y="5457825"/>
              <a:ext cx="6953250" cy="1171575"/>
            </a:xfrm>
            <a:custGeom>
              <a:avLst/>
              <a:gdLst>
                <a:gd name="connsiteX0" fmla="*/ 6953250 w 6953250"/>
                <a:gd name="connsiteY0" fmla="*/ 0 h 1171575"/>
                <a:gd name="connsiteX1" fmla="*/ 6581775 w 6953250"/>
                <a:gd name="connsiteY1" fmla="*/ 0 h 1171575"/>
                <a:gd name="connsiteX2" fmla="*/ 6591300 w 6953250"/>
                <a:gd name="connsiteY2" fmla="*/ 333375 h 1171575"/>
                <a:gd name="connsiteX3" fmla="*/ 3448050 w 6953250"/>
                <a:gd name="connsiteY3" fmla="*/ 352425 h 1171575"/>
                <a:gd name="connsiteX4" fmla="*/ 3429000 w 6953250"/>
                <a:gd name="connsiteY4" fmla="*/ 1152525 h 1171575"/>
                <a:gd name="connsiteX5" fmla="*/ 0 w 6953250"/>
                <a:gd name="connsiteY5" fmla="*/ 1171575 h 1171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53250" h="1171575">
                  <a:moveTo>
                    <a:pt x="6953250" y="0"/>
                  </a:moveTo>
                  <a:lnTo>
                    <a:pt x="6581775" y="0"/>
                  </a:lnTo>
                  <a:lnTo>
                    <a:pt x="6591300" y="333375"/>
                  </a:lnTo>
                  <a:lnTo>
                    <a:pt x="3448050" y="352425"/>
                  </a:lnTo>
                  <a:lnTo>
                    <a:pt x="3429000" y="1152525"/>
                  </a:lnTo>
                  <a:lnTo>
                    <a:pt x="0" y="1171575"/>
                  </a:lnTo>
                </a:path>
              </a:pathLst>
            </a:custGeom>
            <a:ln w="1270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8" name="TextBox 57"/>
            <p:cNvSpPr txBox="1"/>
            <p:nvPr/>
          </p:nvSpPr>
          <p:spPr>
            <a:xfrm>
              <a:off x="4183913" y="5562600"/>
              <a:ext cx="2997937" cy="276999"/>
            </a:xfrm>
            <a:prstGeom prst="rect">
              <a:avLst/>
            </a:prstGeom>
            <a:noFill/>
          </p:spPr>
          <p:txBody>
            <a:bodyPr wrap="none" rtlCol="0">
              <a:spAutoFit/>
            </a:bodyPr>
            <a:lstStyle/>
            <a:p>
              <a:r>
                <a:rPr lang="en-US" sz="1200" i="1" dirty="0" smtClean="0">
                  <a:solidFill>
                    <a:srgbClr val="FF0000"/>
                  </a:solidFill>
                </a:rPr>
                <a:t>Backwards Propagate Range Constraints</a:t>
              </a:r>
              <a:endParaRPr lang="en-US" sz="1200" i="1" dirty="0">
                <a:solidFill>
                  <a:srgbClr val="FF0000"/>
                </a:solidFill>
              </a:endParaRPr>
            </a:p>
          </p:txBody>
        </p:sp>
      </p:grpSp>
      <p:cxnSp>
        <p:nvCxnSpPr>
          <p:cNvPr id="65" name="Shape 64"/>
          <p:cNvCxnSpPr>
            <a:stCxn id="38" idx="1"/>
          </p:cNvCxnSpPr>
          <p:nvPr/>
        </p:nvCxnSpPr>
        <p:spPr>
          <a:xfrm rot="10800000" flipH="1">
            <a:off x="762000" y="609601"/>
            <a:ext cx="6858000" cy="5610999"/>
          </a:xfrm>
          <a:prstGeom prst="bentConnector4">
            <a:avLst>
              <a:gd name="adj1" fmla="val -9722"/>
              <a:gd name="adj2" fmla="val 107299"/>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5791200" y="130314"/>
            <a:ext cx="470000" cy="707886"/>
          </a:xfrm>
          <a:prstGeom prst="rect">
            <a:avLst/>
          </a:prstGeom>
          <a:noFill/>
        </p:spPr>
        <p:txBody>
          <a:bodyPr wrap="none" rtlCol="0">
            <a:spAutoFit/>
          </a:bodyPr>
          <a:lstStyle/>
          <a:p>
            <a:r>
              <a:rPr lang="en-US" sz="4000" dirty="0" smtClean="0"/>
              <a:t>6</a:t>
            </a:r>
            <a:endParaRPr lang="en-US" sz="4000" dirty="0"/>
          </a:p>
        </p:txBody>
      </p:sp>
      <p:sp>
        <p:nvSpPr>
          <p:cNvPr id="27" name="TextBox 26"/>
          <p:cNvSpPr txBox="1"/>
          <p:nvPr/>
        </p:nvSpPr>
        <p:spPr>
          <a:xfrm>
            <a:off x="7239000" y="5715000"/>
            <a:ext cx="470000" cy="707886"/>
          </a:xfrm>
          <a:prstGeom prst="rect">
            <a:avLst/>
          </a:prstGeom>
          <a:noFill/>
        </p:spPr>
        <p:txBody>
          <a:bodyPr wrap="none" rtlCol="0">
            <a:spAutoFit/>
          </a:bodyPr>
          <a:lstStyle/>
          <a:p>
            <a:r>
              <a:rPr lang="en-US" sz="4000" dirty="0" smtClean="0"/>
              <a:t>5</a:t>
            </a:r>
            <a:endParaRPr lang="en-US" sz="4000" dirty="0"/>
          </a:p>
        </p:txBody>
      </p:sp>
      <p:sp>
        <p:nvSpPr>
          <p:cNvPr id="28" name="TextBox 27"/>
          <p:cNvSpPr txBox="1"/>
          <p:nvPr/>
        </p:nvSpPr>
        <p:spPr>
          <a:xfrm>
            <a:off x="8305800" y="3124200"/>
            <a:ext cx="470000" cy="707886"/>
          </a:xfrm>
          <a:prstGeom prst="rect">
            <a:avLst/>
          </a:prstGeom>
          <a:noFill/>
        </p:spPr>
        <p:txBody>
          <a:bodyPr wrap="none" rtlCol="0">
            <a:spAutoFit/>
          </a:bodyPr>
          <a:lstStyle/>
          <a:p>
            <a:r>
              <a:rPr lang="en-US" sz="4000" dirty="0" smtClean="0"/>
              <a:t>4</a:t>
            </a:r>
            <a:endParaRPr lang="en-US" sz="4000" dirty="0"/>
          </a:p>
        </p:txBody>
      </p:sp>
      <p:sp>
        <p:nvSpPr>
          <p:cNvPr id="29" name="TextBox 28"/>
          <p:cNvSpPr txBox="1"/>
          <p:nvPr/>
        </p:nvSpPr>
        <p:spPr>
          <a:xfrm>
            <a:off x="3035200" y="2895600"/>
            <a:ext cx="470000" cy="707886"/>
          </a:xfrm>
          <a:prstGeom prst="rect">
            <a:avLst/>
          </a:prstGeom>
          <a:noFill/>
        </p:spPr>
        <p:txBody>
          <a:bodyPr wrap="none" rtlCol="0">
            <a:spAutoFit/>
          </a:bodyPr>
          <a:lstStyle/>
          <a:p>
            <a:r>
              <a:rPr lang="en-US" sz="4000" dirty="0" smtClean="0"/>
              <a:t>3</a:t>
            </a:r>
            <a:endParaRPr lang="en-US" sz="4000" dirty="0"/>
          </a:p>
        </p:txBody>
      </p:sp>
      <p:sp>
        <p:nvSpPr>
          <p:cNvPr id="30" name="TextBox 29"/>
          <p:cNvSpPr txBox="1"/>
          <p:nvPr/>
        </p:nvSpPr>
        <p:spPr>
          <a:xfrm>
            <a:off x="3048000" y="1676400"/>
            <a:ext cx="470000" cy="707886"/>
          </a:xfrm>
          <a:prstGeom prst="rect">
            <a:avLst/>
          </a:prstGeom>
          <a:noFill/>
        </p:spPr>
        <p:txBody>
          <a:bodyPr wrap="none" rtlCol="0">
            <a:spAutoFit/>
          </a:bodyPr>
          <a:lstStyle/>
          <a:p>
            <a:r>
              <a:rPr lang="en-US" sz="4000" dirty="0" smtClean="0"/>
              <a:t>2</a:t>
            </a:r>
            <a:endParaRPr lang="en-US" sz="4000" dirty="0"/>
          </a:p>
        </p:txBody>
      </p:sp>
      <p:sp>
        <p:nvSpPr>
          <p:cNvPr id="33" name="TextBox 32"/>
          <p:cNvSpPr txBox="1"/>
          <p:nvPr/>
        </p:nvSpPr>
        <p:spPr>
          <a:xfrm>
            <a:off x="4572000" y="609600"/>
            <a:ext cx="470000" cy="707886"/>
          </a:xfrm>
          <a:prstGeom prst="rect">
            <a:avLst/>
          </a:prstGeom>
          <a:noFill/>
        </p:spPr>
        <p:txBody>
          <a:bodyPr wrap="none" rtlCol="0">
            <a:spAutoFit/>
          </a:bodyPr>
          <a:lstStyle/>
          <a:p>
            <a:r>
              <a:rPr lang="en-US" sz="4000" dirty="0" smtClean="0"/>
              <a:t>1</a:t>
            </a:r>
            <a:endParaRPr lang="en-US" sz="4000" dirty="0"/>
          </a:p>
        </p:txBody>
      </p:sp>
      <p:cxnSp>
        <p:nvCxnSpPr>
          <p:cNvPr id="34" name="Elbow Connector 33"/>
          <p:cNvCxnSpPr>
            <a:stCxn id="6" idx="2"/>
            <a:endCxn id="24" idx="0"/>
          </p:cNvCxnSpPr>
          <p:nvPr/>
        </p:nvCxnSpPr>
        <p:spPr>
          <a:xfrm rot="16200000" flipH="1">
            <a:off x="6214043" y="2327843"/>
            <a:ext cx="1600200" cy="2583314"/>
          </a:xfrm>
          <a:prstGeom prst="bentConnector3">
            <a:avLst>
              <a:gd name="adj1" fmla="val 25595"/>
            </a:avLst>
          </a:prstGeom>
          <a:ln>
            <a:tailEnd type="arrow"/>
          </a:ln>
        </p:spPr>
        <p:style>
          <a:lnRef idx="1">
            <a:schemeClr val="accent1"/>
          </a:lnRef>
          <a:fillRef idx="0">
            <a:schemeClr val="accent1"/>
          </a:fillRef>
          <a:effectRef idx="0">
            <a:schemeClr val="accent1"/>
          </a:effectRef>
          <a:fontRef idx="minor">
            <a:schemeClr val="tx1"/>
          </a:fontRef>
        </p:style>
      </p:cxnSp>
      <p:sp>
        <p:nvSpPr>
          <p:cNvPr id="78" name="TextBox 77"/>
          <p:cNvSpPr txBox="1"/>
          <p:nvPr/>
        </p:nvSpPr>
        <p:spPr>
          <a:xfrm>
            <a:off x="895531" y="4691390"/>
            <a:ext cx="933269" cy="261610"/>
          </a:xfrm>
          <a:prstGeom prst="rect">
            <a:avLst/>
          </a:prstGeom>
          <a:noFill/>
        </p:spPr>
        <p:txBody>
          <a:bodyPr wrap="none" rtlCol="0">
            <a:spAutoFit/>
          </a:bodyPr>
          <a:lstStyle/>
          <a:p>
            <a:r>
              <a:rPr lang="en-US" sz="1100" dirty="0" smtClean="0"/>
              <a:t>[-10.0, 10.0]</a:t>
            </a:r>
            <a:endParaRPr lang="en-US" sz="1100" dirty="0"/>
          </a:p>
        </p:txBody>
      </p:sp>
      <p:sp>
        <p:nvSpPr>
          <p:cNvPr id="79" name="TextBox 78"/>
          <p:cNvSpPr txBox="1"/>
          <p:nvPr/>
        </p:nvSpPr>
        <p:spPr>
          <a:xfrm>
            <a:off x="784924" y="5486400"/>
            <a:ext cx="1043876" cy="261610"/>
          </a:xfrm>
          <a:prstGeom prst="rect">
            <a:avLst/>
          </a:prstGeom>
          <a:noFill/>
        </p:spPr>
        <p:txBody>
          <a:bodyPr wrap="none" rtlCol="0">
            <a:spAutoFit/>
          </a:bodyPr>
          <a:lstStyle/>
          <a:p>
            <a:r>
              <a:rPr lang="en-US" sz="1100" dirty="0" smtClean="0"/>
              <a:t>[100.0, 999.9]</a:t>
            </a:r>
            <a:endParaRPr lang="en-US" sz="1100" dirty="0"/>
          </a:p>
        </p:txBody>
      </p:sp>
      <p:sp>
        <p:nvSpPr>
          <p:cNvPr id="80" name="TextBox 79"/>
          <p:cNvSpPr txBox="1"/>
          <p:nvPr/>
        </p:nvSpPr>
        <p:spPr>
          <a:xfrm>
            <a:off x="762000" y="4038600"/>
            <a:ext cx="1090363" cy="261610"/>
          </a:xfrm>
          <a:prstGeom prst="rect">
            <a:avLst/>
          </a:prstGeom>
          <a:noFill/>
        </p:spPr>
        <p:txBody>
          <a:bodyPr wrap="none" rtlCol="0">
            <a:spAutoFit/>
          </a:bodyPr>
          <a:lstStyle/>
          <a:p>
            <a:r>
              <a:rPr lang="en-US" sz="1100" dirty="0" smtClean="0"/>
              <a:t>[-999.9, 999.9]</a:t>
            </a:r>
            <a:endParaRPr lang="en-US" sz="1100" dirty="0"/>
          </a:p>
        </p:txBody>
      </p:sp>
      <p:cxnSp>
        <p:nvCxnSpPr>
          <p:cNvPr id="35" name="Elbow Connector 34"/>
          <p:cNvCxnSpPr>
            <a:stCxn id="12" idx="3"/>
            <a:endCxn id="24" idx="0"/>
          </p:cNvCxnSpPr>
          <p:nvPr/>
        </p:nvCxnSpPr>
        <p:spPr>
          <a:xfrm flipV="1">
            <a:off x="7010400" y="4419600"/>
            <a:ext cx="1295400" cy="687440"/>
          </a:xfrm>
          <a:prstGeom prst="bentConnector4">
            <a:avLst>
              <a:gd name="adj1" fmla="val 28677"/>
              <a:gd name="adj2" fmla="val 232538"/>
            </a:avLst>
          </a:prstGeom>
          <a:ln>
            <a:tailEnd type="arrow"/>
          </a:ln>
        </p:spPr>
        <p:style>
          <a:lnRef idx="1">
            <a:schemeClr val="accent1"/>
          </a:lnRef>
          <a:fillRef idx="0">
            <a:schemeClr val="accent1"/>
          </a:fillRef>
          <a:effectRef idx="0">
            <a:schemeClr val="accent1"/>
          </a:effectRef>
          <a:fontRef idx="minor">
            <a:schemeClr val="tx1"/>
          </a:fontRef>
        </p:style>
      </p:cxnSp>
      <p:sp>
        <p:nvSpPr>
          <p:cNvPr id="44" name="Folded Corner 43"/>
          <p:cNvSpPr/>
          <p:nvPr/>
        </p:nvSpPr>
        <p:spPr>
          <a:xfrm>
            <a:off x="6705600" y="609600"/>
            <a:ext cx="2133600" cy="1524000"/>
          </a:xfrm>
          <a:prstGeom prst="foldedCorner">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050" u="sng" dirty="0" smtClean="0">
              <a:solidFill>
                <a:schemeClr val="tx1"/>
              </a:solidFill>
            </a:endParaRPr>
          </a:p>
          <a:p>
            <a:r>
              <a:rPr lang="en-US" sz="1050" u="sng" dirty="0" smtClean="0">
                <a:solidFill>
                  <a:schemeClr val="tx1"/>
                </a:solidFill>
              </a:rPr>
              <a:t>Proof</a:t>
            </a:r>
            <a:r>
              <a:rPr lang="en-US" sz="1050" dirty="0" smtClean="0">
                <a:solidFill>
                  <a:schemeClr val="tx1"/>
                </a:solidFill>
              </a:rPr>
              <a:t>:</a:t>
            </a:r>
            <a:br>
              <a:rPr lang="en-US" sz="1050" dirty="0" smtClean="0">
                <a:solidFill>
                  <a:schemeClr val="tx1"/>
                </a:solidFill>
              </a:rPr>
            </a:br>
            <a:r>
              <a:rPr lang="en-US" sz="1050" dirty="0" smtClean="0">
                <a:solidFill>
                  <a:schemeClr val="tx1"/>
                </a:solidFill>
              </a:rPr>
              <a:t>Since</a:t>
            </a:r>
            <a:br>
              <a:rPr lang="en-US" sz="1050" dirty="0" smtClean="0">
                <a:solidFill>
                  <a:schemeClr val="tx1"/>
                </a:solidFill>
              </a:rPr>
            </a:br>
            <a:r>
              <a:rPr lang="en-US" sz="1050" dirty="0" smtClean="0">
                <a:solidFill>
                  <a:schemeClr val="tx1"/>
                </a:solidFill>
              </a:rPr>
              <a:t>   Inport1.MinValue +</a:t>
            </a:r>
            <a:br>
              <a:rPr lang="en-US" sz="1050" dirty="0" smtClean="0">
                <a:solidFill>
                  <a:schemeClr val="tx1"/>
                </a:solidFill>
              </a:rPr>
            </a:br>
            <a:r>
              <a:rPr lang="en-US" sz="1050" dirty="0" smtClean="0">
                <a:solidFill>
                  <a:schemeClr val="tx1"/>
                </a:solidFill>
              </a:rPr>
              <a:t>   Inport2.MinValue &gt;= 0.001 </a:t>
            </a:r>
            <a:br>
              <a:rPr lang="en-US" sz="1050" dirty="0" smtClean="0">
                <a:solidFill>
                  <a:schemeClr val="tx1"/>
                </a:solidFill>
              </a:rPr>
            </a:br>
            <a:r>
              <a:rPr lang="en-US" sz="1050" dirty="0" smtClean="0">
                <a:solidFill>
                  <a:schemeClr val="tx1"/>
                </a:solidFill>
              </a:rPr>
              <a:t>      AND</a:t>
            </a:r>
            <a:br>
              <a:rPr lang="en-US" sz="1050" dirty="0" smtClean="0">
                <a:solidFill>
                  <a:schemeClr val="tx1"/>
                </a:solidFill>
              </a:rPr>
            </a:br>
            <a:r>
              <a:rPr lang="en-US" sz="1050" dirty="0" smtClean="0">
                <a:solidFill>
                  <a:schemeClr val="tx1"/>
                </a:solidFill>
              </a:rPr>
              <a:t>    Inport1.MaxValue +</a:t>
            </a:r>
            <a:br>
              <a:rPr lang="en-US" sz="1050" dirty="0" smtClean="0">
                <a:solidFill>
                  <a:schemeClr val="tx1"/>
                </a:solidFill>
              </a:rPr>
            </a:br>
            <a:r>
              <a:rPr lang="en-US" sz="1050" dirty="0" smtClean="0">
                <a:solidFill>
                  <a:schemeClr val="tx1"/>
                </a:solidFill>
              </a:rPr>
              <a:t>    Inport2.MaxValue &lt; MAX_INT,</a:t>
            </a:r>
            <a:br>
              <a:rPr lang="en-US" sz="1050" dirty="0" smtClean="0">
                <a:solidFill>
                  <a:schemeClr val="tx1"/>
                </a:solidFill>
              </a:rPr>
            </a:br>
            <a:r>
              <a:rPr lang="en-US" sz="1050" dirty="0" smtClean="0">
                <a:solidFill>
                  <a:schemeClr val="tx1"/>
                </a:solidFill>
              </a:rPr>
              <a:t>--&gt; </a:t>
            </a:r>
            <a:r>
              <a:rPr lang="en-US" sz="1050" dirty="0" err="1" smtClean="0">
                <a:solidFill>
                  <a:schemeClr val="tx1"/>
                </a:solidFill>
              </a:rPr>
              <a:t>Sum.Out</a:t>
            </a:r>
            <a:r>
              <a:rPr lang="en-US" sz="1050" dirty="0" smtClean="0">
                <a:solidFill>
                  <a:schemeClr val="tx1"/>
                </a:solidFill>
              </a:rPr>
              <a:t> != 0.0 </a:t>
            </a:r>
          </a:p>
        </p:txBody>
      </p:sp>
      <p:sp>
        <p:nvSpPr>
          <p:cNvPr id="36" name="TextBox 35"/>
          <p:cNvSpPr txBox="1"/>
          <p:nvPr/>
        </p:nvSpPr>
        <p:spPr>
          <a:xfrm>
            <a:off x="4953000" y="1219200"/>
            <a:ext cx="1314784" cy="461665"/>
          </a:xfrm>
          <a:prstGeom prst="rect">
            <a:avLst/>
          </a:prstGeom>
          <a:noFill/>
        </p:spPr>
        <p:txBody>
          <a:bodyPr wrap="none" rtlCol="0">
            <a:spAutoFit/>
          </a:bodyPr>
          <a:lstStyle/>
          <a:p>
            <a:r>
              <a:rPr lang="en-US" sz="2400" dirty="0" smtClean="0">
                <a:solidFill>
                  <a:srgbClr val="0000CC"/>
                </a:solidFill>
              </a:rPr>
              <a:t>Phase 2</a:t>
            </a:r>
            <a:endParaRPr lang="en-US" sz="2400" dirty="0">
              <a:solidFill>
                <a:srgbClr val="0000CC"/>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3"/>
          <p:cNvSpPr>
            <a:spLocks noGrp="1"/>
          </p:cNvSpPr>
          <p:nvPr>
            <p:ph type="title"/>
          </p:nvPr>
        </p:nvSpPr>
        <p:spPr>
          <a:xfrm>
            <a:off x="0" y="228600"/>
            <a:ext cx="9144000" cy="715962"/>
          </a:xfrm>
        </p:spPr>
        <p:txBody>
          <a:bodyPr/>
          <a:lstStyle/>
          <a:p>
            <a:r>
              <a:rPr lang="en-US" sz="2400" dirty="0" smtClean="0"/>
              <a:t>Summary of Integration of HiLiTE with Vanderbilt Design Tool and H-SAL</a:t>
            </a:r>
          </a:p>
        </p:txBody>
      </p:sp>
      <p:sp>
        <p:nvSpPr>
          <p:cNvPr id="4099" name="Content Placeholder 4"/>
          <p:cNvSpPr>
            <a:spLocks noGrp="1"/>
          </p:cNvSpPr>
          <p:nvPr>
            <p:ph idx="1"/>
          </p:nvPr>
        </p:nvSpPr>
        <p:spPr/>
        <p:txBody>
          <a:bodyPr/>
          <a:lstStyle/>
          <a:p>
            <a:r>
              <a:rPr lang="en-US" sz="2000" dirty="0" smtClean="0"/>
              <a:t>Capturing annotations in design models to enable static analysis</a:t>
            </a:r>
          </a:p>
          <a:p>
            <a:pPr lvl="1"/>
            <a:r>
              <a:rPr lang="en-US" sz="1800" dirty="0" smtClean="0"/>
              <a:t>(Note: New annotation are added at Meta-language level)</a:t>
            </a:r>
          </a:p>
          <a:p>
            <a:pPr lvl="1"/>
            <a:r>
              <a:rPr lang="en-US" sz="1800" dirty="0" smtClean="0"/>
              <a:t>Architectural models need to capture connections between inputs/outputs of component and sub-component models.</a:t>
            </a:r>
          </a:p>
          <a:p>
            <a:pPr lvl="1"/>
            <a:r>
              <a:rPr lang="en-US" sz="1800" dirty="0" smtClean="0"/>
              <a:t>System level information such as staleness/validity and operational ranges need to be captured for inputs coming into a “partition”</a:t>
            </a:r>
          </a:p>
          <a:p>
            <a:r>
              <a:rPr lang="en-US" sz="2000" dirty="0" smtClean="0"/>
              <a:t>Multi-model range propagation and other analyses</a:t>
            </a:r>
          </a:p>
          <a:p>
            <a:pPr lvl="1"/>
            <a:r>
              <a:rPr lang="en-US" sz="1800" dirty="0" smtClean="0"/>
              <a:t>Extract annotated info from design models (plug-in into GME)</a:t>
            </a:r>
          </a:p>
          <a:p>
            <a:pPr lvl="1"/>
            <a:r>
              <a:rPr lang="en-US" sz="1800" dirty="0" smtClean="0"/>
              <a:t>Propagate ranges and other analyses across multiple sub-component models</a:t>
            </a:r>
          </a:p>
          <a:p>
            <a:pPr lvl="2"/>
            <a:r>
              <a:rPr lang="en-US" sz="1600" dirty="0" smtClean="0"/>
              <a:t>other types of analyses are described earlier</a:t>
            </a:r>
          </a:p>
          <a:p>
            <a:pPr lvl="1"/>
            <a:r>
              <a:rPr lang="en-US" sz="1800" dirty="0" smtClean="0"/>
              <a:t>Annotate HiLiTE results back into the design model (plug-in into GME)</a:t>
            </a:r>
          </a:p>
          <a:p>
            <a:pPr lvl="1"/>
            <a:r>
              <a:rPr lang="en-US" sz="1800" dirty="0" smtClean="0"/>
              <a:t>The HiLiTE results (annotated back) can be supplied to H-SAL or Maude to prune its state space.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533400" y="1905000"/>
            <a:ext cx="8305800" cy="1752600"/>
          </a:xfrm>
        </p:spPr>
        <p:txBody>
          <a:bodyPr/>
          <a:lstStyle/>
          <a:p>
            <a:r>
              <a:rPr lang="en-US" sz="4400" dirty="0" smtClean="0"/>
              <a:t/>
            </a:r>
            <a:br>
              <a:rPr lang="en-US" sz="4400" dirty="0" smtClean="0"/>
            </a:br>
            <a:r>
              <a:rPr lang="en-US" sz="5400" dirty="0" smtClean="0"/>
              <a:t>Definition of Tool Interfaces</a:t>
            </a:r>
            <a:endParaRPr lang="en-US" sz="44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EEA7CCC7-72FB-1B4B-AFDA-F2F20E2D2FB5}" type="slidenum">
              <a:rPr lang="en-US" smtClean="0"/>
              <a:pPr/>
              <a:t>8</a:t>
            </a:fld>
            <a:endParaRPr lang="en-US"/>
          </a:p>
        </p:txBody>
      </p:sp>
      <p:sp>
        <p:nvSpPr>
          <p:cNvPr id="5" name="Rectangle 4"/>
          <p:cNvSpPr>
            <a:spLocks noChangeArrowheads="1"/>
          </p:cNvSpPr>
          <p:nvPr/>
        </p:nvSpPr>
        <p:spPr bwMode="auto">
          <a:xfrm>
            <a:off x="1158525" y="1578722"/>
            <a:ext cx="391915" cy="628802"/>
          </a:xfrm>
          <a:prstGeom prst="rect">
            <a:avLst/>
          </a:prstGeom>
          <a:solidFill>
            <a:schemeClr val="bg1"/>
          </a:solidFill>
          <a:ln w="9525" algn="ctr">
            <a:solidFill>
              <a:schemeClr val="tx1"/>
            </a:solidFill>
            <a:round/>
            <a:headEnd/>
            <a:tailEnd/>
          </a:ln>
        </p:spPr>
        <p:txBody>
          <a:bodyPr wrap="none" anchor="ctr"/>
          <a:lstStyle/>
          <a:p>
            <a:r>
              <a:rPr lang="en-US" sz="900" dirty="0" smtClean="0"/>
              <a:t>Model1</a:t>
            </a:r>
            <a:endParaRPr lang="en-US" sz="900" dirty="0"/>
          </a:p>
        </p:txBody>
      </p:sp>
      <p:sp>
        <p:nvSpPr>
          <p:cNvPr id="6" name="Rectangle 5"/>
          <p:cNvSpPr>
            <a:spLocks noChangeArrowheads="1"/>
          </p:cNvSpPr>
          <p:nvPr/>
        </p:nvSpPr>
        <p:spPr bwMode="auto">
          <a:xfrm>
            <a:off x="2097968" y="1496256"/>
            <a:ext cx="368861" cy="505103"/>
          </a:xfrm>
          <a:prstGeom prst="rect">
            <a:avLst/>
          </a:prstGeom>
          <a:solidFill>
            <a:schemeClr val="bg1"/>
          </a:solidFill>
          <a:ln w="9525" algn="ctr">
            <a:solidFill>
              <a:schemeClr val="tx1"/>
            </a:solidFill>
            <a:round/>
            <a:headEnd/>
            <a:tailEnd/>
          </a:ln>
        </p:spPr>
        <p:txBody>
          <a:bodyPr wrap="none" anchor="ctr"/>
          <a:lstStyle/>
          <a:p>
            <a:r>
              <a:rPr lang="en-US" sz="900"/>
              <a:t>Model2</a:t>
            </a:r>
          </a:p>
        </p:txBody>
      </p:sp>
      <p:sp>
        <p:nvSpPr>
          <p:cNvPr id="7" name="Rectangle 6"/>
          <p:cNvSpPr>
            <a:spLocks noChangeArrowheads="1"/>
          </p:cNvSpPr>
          <p:nvPr/>
        </p:nvSpPr>
        <p:spPr bwMode="auto">
          <a:xfrm>
            <a:off x="2812637" y="1609646"/>
            <a:ext cx="380388" cy="762809"/>
          </a:xfrm>
          <a:prstGeom prst="rect">
            <a:avLst/>
          </a:prstGeom>
          <a:solidFill>
            <a:schemeClr val="bg1"/>
          </a:solidFill>
          <a:ln w="9525" algn="ctr">
            <a:solidFill>
              <a:schemeClr val="tx1"/>
            </a:solidFill>
            <a:round/>
            <a:headEnd/>
            <a:tailEnd/>
          </a:ln>
        </p:spPr>
        <p:txBody>
          <a:bodyPr wrap="none" anchor="ctr"/>
          <a:lstStyle/>
          <a:p>
            <a:r>
              <a:rPr lang="en-US" sz="900"/>
              <a:t>Model3</a:t>
            </a:r>
          </a:p>
        </p:txBody>
      </p:sp>
      <p:cxnSp>
        <p:nvCxnSpPr>
          <p:cNvPr id="8" name="Straight Arrow Connector 8"/>
          <p:cNvCxnSpPr>
            <a:cxnSpLocks noChangeShapeType="1"/>
          </p:cNvCxnSpPr>
          <p:nvPr/>
        </p:nvCxnSpPr>
        <p:spPr bwMode="auto">
          <a:xfrm>
            <a:off x="1550440" y="1717883"/>
            <a:ext cx="547528" cy="859"/>
          </a:xfrm>
          <a:prstGeom prst="straightConnector1">
            <a:avLst/>
          </a:prstGeom>
          <a:noFill/>
          <a:ln w="9525" algn="ctr">
            <a:solidFill>
              <a:schemeClr val="tx1"/>
            </a:solidFill>
            <a:round/>
            <a:headEnd/>
            <a:tailEnd type="arrow" w="med" len="med"/>
          </a:ln>
        </p:spPr>
      </p:cxnSp>
      <p:cxnSp>
        <p:nvCxnSpPr>
          <p:cNvPr id="9" name="Straight Arrow Connector 10"/>
          <p:cNvCxnSpPr>
            <a:cxnSpLocks noChangeShapeType="1"/>
          </p:cNvCxnSpPr>
          <p:nvPr/>
        </p:nvCxnSpPr>
        <p:spPr bwMode="auto">
          <a:xfrm>
            <a:off x="1561967" y="1939509"/>
            <a:ext cx="541765" cy="859"/>
          </a:xfrm>
          <a:prstGeom prst="straightConnector1">
            <a:avLst/>
          </a:prstGeom>
          <a:noFill/>
          <a:ln w="9525" algn="ctr">
            <a:solidFill>
              <a:schemeClr val="tx1"/>
            </a:solidFill>
            <a:round/>
            <a:headEnd/>
            <a:tailEnd type="arrow" w="med" len="med"/>
          </a:ln>
        </p:spPr>
      </p:cxnSp>
      <p:cxnSp>
        <p:nvCxnSpPr>
          <p:cNvPr id="10" name="Straight Arrow Connector 12"/>
          <p:cNvCxnSpPr>
            <a:cxnSpLocks noChangeShapeType="1"/>
          </p:cNvCxnSpPr>
          <p:nvPr/>
        </p:nvCxnSpPr>
        <p:spPr bwMode="auto">
          <a:xfrm>
            <a:off x="1556204" y="2042592"/>
            <a:ext cx="1250670" cy="5154"/>
          </a:xfrm>
          <a:prstGeom prst="straightConnector1">
            <a:avLst/>
          </a:prstGeom>
          <a:noFill/>
          <a:ln w="9525" algn="ctr">
            <a:solidFill>
              <a:schemeClr val="tx1"/>
            </a:solidFill>
            <a:round/>
            <a:headEnd/>
            <a:tailEnd type="arrow" w="med" len="med"/>
          </a:ln>
        </p:spPr>
      </p:cxnSp>
      <p:cxnSp>
        <p:nvCxnSpPr>
          <p:cNvPr id="11" name="Straight Arrow Connector 14"/>
          <p:cNvCxnSpPr>
            <a:cxnSpLocks noChangeShapeType="1"/>
          </p:cNvCxnSpPr>
          <p:nvPr/>
        </p:nvCxnSpPr>
        <p:spPr bwMode="auto">
          <a:xfrm flipV="1">
            <a:off x="2478356" y="1697266"/>
            <a:ext cx="345807" cy="5154"/>
          </a:xfrm>
          <a:prstGeom prst="straightConnector1">
            <a:avLst/>
          </a:prstGeom>
          <a:noFill/>
          <a:ln w="9525" algn="ctr">
            <a:solidFill>
              <a:schemeClr val="tx1"/>
            </a:solidFill>
            <a:round/>
            <a:headEnd/>
            <a:tailEnd type="arrow" w="med" len="med"/>
          </a:ln>
        </p:spPr>
      </p:cxnSp>
      <p:sp>
        <p:nvSpPr>
          <p:cNvPr id="12" name="Freeform 15"/>
          <p:cNvSpPr>
            <a:spLocks noChangeArrowheads="1"/>
          </p:cNvSpPr>
          <p:nvPr/>
        </p:nvSpPr>
        <p:spPr bwMode="auto">
          <a:xfrm>
            <a:off x="1354483" y="1388019"/>
            <a:ext cx="2144005" cy="453562"/>
          </a:xfrm>
          <a:custGeom>
            <a:avLst/>
            <a:gdLst>
              <a:gd name="T0" fmla="*/ 3048000 w 3543300"/>
              <a:gd name="T1" fmla="*/ 838200 h 838200"/>
              <a:gd name="T2" fmla="*/ 3543300 w 3543300"/>
              <a:gd name="T3" fmla="*/ 828675 h 838200"/>
              <a:gd name="T4" fmla="*/ 3543300 w 3543300"/>
              <a:gd name="T5" fmla="*/ 9525 h 838200"/>
              <a:gd name="T6" fmla="*/ 0 w 3543300"/>
              <a:gd name="T7" fmla="*/ 0 h 838200"/>
              <a:gd name="T8" fmla="*/ 9525 w 3543300"/>
              <a:gd name="T9" fmla="*/ 361950 h 838200"/>
              <a:gd name="T10" fmla="*/ 0 60000 65536"/>
              <a:gd name="T11" fmla="*/ 0 60000 65536"/>
              <a:gd name="T12" fmla="*/ 0 60000 65536"/>
              <a:gd name="T13" fmla="*/ 0 60000 65536"/>
              <a:gd name="T14" fmla="*/ 0 60000 65536"/>
              <a:gd name="T15" fmla="*/ 0 w 3543300"/>
              <a:gd name="T16" fmla="*/ 0 h 838200"/>
              <a:gd name="T17" fmla="*/ 3543300 w 3543300"/>
              <a:gd name="T18" fmla="*/ 838200 h 838200"/>
            </a:gdLst>
            <a:ahLst/>
            <a:cxnLst>
              <a:cxn ang="T10">
                <a:pos x="T0" y="T1"/>
              </a:cxn>
              <a:cxn ang="T11">
                <a:pos x="T2" y="T3"/>
              </a:cxn>
              <a:cxn ang="T12">
                <a:pos x="T4" y="T5"/>
              </a:cxn>
              <a:cxn ang="T13">
                <a:pos x="T6" y="T7"/>
              </a:cxn>
              <a:cxn ang="T14">
                <a:pos x="T8" y="T9"/>
              </a:cxn>
            </a:cxnLst>
            <a:rect l="T15" t="T16" r="T17" b="T18"/>
            <a:pathLst>
              <a:path w="3543300" h="838200">
                <a:moveTo>
                  <a:pt x="3048000" y="838200"/>
                </a:moveTo>
                <a:lnTo>
                  <a:pt x="3543300" y="828675"/>
                </a:lnTo>
                <a:lnTo>
                  <a:pt x="3543300" y="9525"/>
                </a:lnTo>
                <a:lnTo>
                  <a:pt x="0" y="0"/>
                </a:lnTo>
                <a:lnTo>
                  <a:pt x="9525" y="361950"/>
                </a:lnTo>
              </a:path>
            </a:pathLst>
          </a:custGeom>
          <a:noFill/>
          <a:ln w="9525" algn="ctr">
            <a:solidFill>
              <a:schemeClr val="tx1"/>
            </a:solidFill>
            <a:round/>
            <a:headEnd/>
            <a:tailEnd type="arrow" w="med" len="med"/>
          </a:ln>
        </p:spPr>
        <p:txBody>
          <a:bodyPr wrap="none" anchor="ctr"/>
          <a:lstStyle/>
          <a:p>
            <a:endParaRPr lang="en-US" sz="900"/>
          </a:p>
        </p:txBody>
      </p:sp>
      <p:cxnSp>
        <p:nvCxnSpPr>
          <p:cNvPr id="13" name="Straight Arrow Connector 17"/>
          <p:cNvCxnSpPr>
            <a:cxnSpLocks noChangeShapeType="1"/>
          </p:cNvCxnSpPr>
          <p:nvPr/>
        </p:nvCxnSpPr>
        <p:spPr bwMode="auto">
          <a:xfrm>
            <a:off x="570653" y="1753961"/>
            <a:ext cx="576345" cy="859"/>
          </a:xfrm>
          <a:prstGeom prst="straightConnector1">
            <a:avLst/>
          </a:prstGeom>
          <a:noFill/>
          <a:ln w="9525" algn="ctr">
            <a:solidFill>
              <a:schemeClr val="tx1"/>
            </a:solidFill>
            <a:round/>
            <a:headEnd/>
            <a:tailEnd type="arrow" w="med" len="med"/>
          </a:ln>
        </p:spPr>
      </p:cxnSp>
      <p:cxnSp>
        <p:nvCxnSpPr>
          <p:cNvPr id="14" name="Straight Arrow Connector 19"/>
          <p:cNvCxnSpPr>
            <a:cxnSpLocks noChangeShapeType="1"/>
          </p:cNvCxnSpPr>
          <p:nvPr/>
        </p:nvCxnSpPr>
        <p:spPr bwMode="auto">
          <a:xfrm flipV="1">
            <a:off x="593707" y="2320914"/>
            <a:ext cx="2224693" cy="10308"/>
          </a:xfrm>
          <a:prstGeom prst="straightConnector1">
            <a:avLst/>
          </a:prstGeom>
          <a:noFill/>
          <a:ln w="9525" algn="ctr">
            <a:solidFill>
              <a:schemeClr val="tx1"/>
            </a:solidFill>
            <a:round/>
            <a:headEnd/>
            <a:tailEnd type="arrow" w="med" len="med"/>
          </a:ln>
        </p:spPr>
      </p:cxnSp>
      <p:cxnSp>
        <p:nvCxnSpPr>
          <p:cNvPr id="15" name="Straight Arrow Connector 20"/>
          <p:cNvCxnSpPr>
            <a:cxnSpLocks noChangeShapeType="1"/>
          </p:cNvCxnSpPr>
          <p:nvPr/>
        </p:nvCxnSpPr>
        <p:spPr bwMode="auto">
          <a:xfrm>
            <a:off x="593707" y="1965280"/>
            <a:ext cx="576345" cy="859"/>
          </a:xfrm>
          <a:prstGeom prst="straightConnector1">
            <a:avLst/>
          </a:prstGeom>
          <a:noFill/>
          <a:ln w="9525" algn="ctr">
            <a:solidFill>
              <a:schemeClr val="tx1"/>
            </a:solidFill>
            <a:round/>
            <a:headEnd/>
            <a:tailEnd type="arrow" w="med" len="med"/>
          </a:ln>
        </p:spPr>
      </p:cxnSp>
      <p:cxnSp>
        <p:nvCxnSpPr>
          <p:cNvPr id="16" name="Straight Arrow Connector 21"/>
          <p:cNvCxnSpPr>
            <a:cxnSpLocks noChangeShapeType="1"/>
          </p:cNvCxnSpPr>
          <p:nvPr/>
        </p:nvCxnSpPr>
        <p:spPr bwMode="auto">
          <a:xfrm flipV="1">
            <a:off x="3198788" y="1985896"/>
            <a:ext cx="708905" cy="5154"/>
          </a:xfrm>
          <a:prstGeom prst="straightConnector1">
            <a:avLst/>
          </a:prstGeom>
          <a:noFill/>
          <a:ln w="9525" algn="ctr">
            <a:solidFill>
              <a:schemeClr val="tx1"/>
            </a:solidFill>
            <a:round/>
            <a:headEnd/>
            <a:tailEnd type="arrow" w="med" len="med"/>
          </a:ln>
        </p:spPr>
      </p:cxnSp>
      <p:cxnSp>
        <p:nvCxnSpPr>
          <p:cNvPr id="17" name="Straight Arrow Connector 25"/>
          <p:cNvCxnSpPr>
            <a:cxnSpLocks noChangeShapeType="1"/>
          </p:cNvCxnSpPr>
          <p:nvPr/>
        </p:nvCxnSpPr>
        <p:spPr bwMode="auto">
          <a:xfrm flipV="1">
            <a:off x="2472593" y="1532335"/>
            <a:ext cx="1365939" cy="15462"/>
          </a:xfrm>
          <a:prstGeom prst="straightConnector1">
            <a:avLst/>
          </a:prstGeom>
          <a:noFill/>
          <a:ln w="9525" algn="ctr">
            <a:solidFill>
              <a:schemeClr val="tx1"/>
            </a:solidFill>
            <a:round/>
            <a:headEnd/>
            <a:tailEnd type="arrow" w="med" len="med"/>
          </a:ln>
        </p:spPr>
      </p:cxnSp>
      <p:sp>
        <p:nvSpPr>
          <p:cNvPr id="19" name="Rectangle 18"/>
          <p:cNvSpPr/>
          <p:nvPr/>
        </p:nvSpPr>
        <p:spPr>
          <a:xfrm>
            <a:off x="841535" y="1242641"/>
            <a:ext cx="2766458" cy="1195754"/>
          </a:xfrm>
          <a:prstGeom prst="rect">
            <a:avLst/>
          </a:prstGeom>
          <a:no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p>
        </p:txBody>
      </p:sp>
      <p:sp>
        <p:nvSpPr>
          <p:cNvPr id="36" name="TextBox 35"/>
          <p:cNvSpPr txBox="1"/>
          <p:nvPr/>
        </p:nvSpPr>
        <p:spPr>
          <a:xfrm>
            <a:off x="841535" y="965642"/>
            <a:ext cx="1526252" cy="276999"/>
          </a:xfrm>
          <a:prstGeom prst="rect">
            <a:avLst/>
          </a:prstGeom>
          <a:noFill/>
        </p:spPr>
        <p:txBody>
          <a:bodyPr wrap="none" rtlCol="0">
            <a:spAutoFit/>
          </a:bodyPr>
          <a:lstStyle/>
          <a:p>
            <a:r>
              <a:rPr lang="en-US" sz="1200" dirty="0" smtClean="0"/>
              <a:t>Functional Partition 1</a:t>
            </a:r>
            <a:endParaRPr lang="en-US" sz="1200" dirty="0"/>
          </a:p>
        </p:txBody>
      </p:sp>
      <p:sp>
        <p:nvSpPr>
          <p:cNvPr id="37" name="Rectangle 36"/>
          <p:cNvSpPr>
            <a:spLocks noChangeArrowheads="1"/>
          </p:cNvSpPr>
          <p:nvPr/>
        </p:nvSpPr>
        <p:spPr bwMode="auto">
          <a:xfrm>
            <a:off x="5049483" y="1601889"/>
            <a:ext cx="391915" cy="628802"/>
          </a:xfrm>
          <a:prstGeom prst="rect">
            <a:avLst/>
          </a:prstGeom>
          <a:solidFill>
            <a:schemeClr val="bg1"/>
          </a:solidFill>
          <a:ln w="9525" algn="ctr">
            <a:solidFill>
              <a:schemeClr val="tx1"/>
            </a:solidFill>
            <a:round/>
            <a:headEnd/>
            <a:tailEnd/>
          </a:ln>
        </p:spPr>
        <p:txBody>
          <a:bodyPr wrap="none" anchor="ctr"/>
          <a:lstStyle/>
          <a:p>
            <a:r>
              <a:rPr lang="en-US" sz="900" dirty="0" smtClean="0"/>
              <a:t>Model1</a:t>
            </a:r>
            <a:endParaRPr lang="en-US" sz="900" dirty="0"/>
          </a:p>
        </p:txBody>
      </p:sp>
      <p:sp>
        <p:nvSpPr>
          <p:cNvPr id="38" name="Rectangle 37"/>
          <p:cNvSpPr>
            <a:spLocks noChangeArrowheads="1"/>
          </p:cNvSpPr>
          <p:nvPr/>
        </p:nvSpPr>
        <p:spPr bwMode="auto">
          <a:xfrm>
            <a:off x="5988926" y="1519423"/>
            <a:ext cx="368861" cy="505103"/>
          </a:xfrm>
          <a:prstGeom prst="rect">
            <a:avLst/>
          </a:prstGeom>
          <a:solidFill>
            <a:schemeClr val="bg1"/>
          </a:solidFill>
          <a:ln w="9525" algn="ctr">
            <a:solidFill>
              <a:schemeClr val="tx1"/>
            </a:solidFill>
            <a:round/>
            <a:headEnd/>
            <a:tailEnd/>
          </a:ln>
        </p:spPr>
        <p:txBody>
          <a:bodyPr wrap="none" anchor="ctr"/>
          <a:lstStyle/>
          <a:p>
            <a:r>
              <a:rPr lang="en-US" sz="900"/>
              <a:t>Model2</a:t>
            </a:r>
          </a:p>
        </p:txBody>
      </p:sp>
      <p:sp>
        <p:nvSpPr>
          <p:cNvPr id="39" name="Rectangle 38"/>
          <p:cNvSpPr>
            <a:spLocks noChangeArrowheads="1"/>
          </p:cNvSpPr>
          <p:nvPr/>
        </p:nvSpPr>
        <p:spPr bwMode="auto">
          <a:xfrm>
            <a:off x="6703595" y="1632813"/>
            <a:ext cx="380388" cy="762809"/>
          </a:xfrm>
          <a:prstGeom prst="rect">
            <a:avLst/>
          </a:prstGeom>
          <a:solidFill>
            <a:schemeClr val="bg1"/>
          </a:solidFill>
          <a:ln w="9525" algn="ctr">
            <a:solidFill>
              <a:schemeClr val="tx1"/>
            </a:solidFill>
            <a:round/>
            <a:headEnd/>
            <a:tailEnd/>
          </a:ln>
        </p:spPr>
        <p:txBody>
          <a:bodyPr wrap="none" anchor="ctr"/>
          <a:lstStyle/>
          <a:p>
            <a:r>
              <a:rPr lang="en-US" sz="900"/>
              <a:t>Model3</a:t>
            </a:r>
          </a:p>
        </p:txBody>
      </p:sp>
      <p:cxnSp>
        <p:nvCxnSpPr>
          <p:cNvPr id="40" name="Straight Arrow Connector 8"/>
          <p:cNvCxnSpPr>
            <a:cxnSpLocks noChangeShapeType="1"/>
          </p:cNvCxnSpPr>
          <p:nvPr/>
        </p:nvCxnSpPr>
        <p:spPr bwMode="auto">
          <a:xfrm>
            <a:off x="5441398" y="1741050"/>
            <a:ext cx="547528" cy="859"/>
          </a:xfrm>
          <a:prstGeom prst="straightConnector1">
            <a:avLst/>
          </a:prstGeom>
          <a:noFill/>
          <a:ln w="9525" algn="ctr">
            <a:solidFill>
              <a:schemeClr val="tx1"/>
            </a:solidFill>
            <a:round/>
            <a:headEnd/>
            <a:tailEnd type="arrow" w="med" len="med"/>
          </a:ln>
        </p:spPr>
      </p:cxnSp>
      <p:cxnSp>
        <p:nvCxnSpPr>
          <p:cNvPr id="41" name="Straight Arrow Connector 10"/>
          <p:cNvCxnSpPr>
            <a:cxnSpLocks noChangeShapeType="1"/>
          </p:cNvCxnSpPr>
          <p:nvPr/>
        </p:nvCxnSpPr>
        <p:spPr bwMode="auto">
          <a:xfrm>
            <a:off x="5452925" y="1962676"/>
            <a:ext cx="541765" cy="859"/>
          </a:xfrm>
          <a:prstGeom prst="straightConnector1">
            <a:avLst/>
          </a:prstGeom>
          <a:noFill/>
          <a:ln w="9525" algn="ctr">
            <a:solidFill>
              <a:schemeClr val="tx1"/>
            </a:solidFill>
            <a:round/>
            <a:headEnd/>
            <a:tailEnd type="arrow" w="med" len="med"/>
          </a:ln>
        </p:spPr>
      </p:cxnSp>
      <p:cxnSp>
        <p:nvCxnSpPr>
          <p:cNvPr id="42" name="Straight Arrow Connector 12"/>
          <p:cNvCxnSpPr>
            <a:cxnSpLocks noChangeShapeType="1"/>
          </p:cNvCxnSpPr>
          <p:nvPr/>
        </p:nvCxnSpPr>
        <p:spPr bwMode="auto">
          <a:xfrm>
            <a:off x="5447162" y="2065759"/>
            <a:ext cx="1250670" cy="5154"/>
          </a:xfrm>
          <a:prstGeom prst="straightConnector1">
            <a:avLst/>
          </a:prstGeom>
          <a:noFill/>
          <a:ln w="9525" algn="ctr">
            <a:solidFill>
              <a:schemeClr val="tx1"/>
            </a:solidFill>
            <a:round/>
            <a:headEnd/>
            <a:tailEnd type="arrow" w="med" len="med"/>
          </a:ln>
        </p:spPr>
      </p:cxnSp>
      <p:cxnSp>
        <p:nvCxnSpPr>
          <p:cNvPr id="43" name="Straight Arrow Connector 14"/>
          <p:cNvCxnSpPr>
            <a:cxnSpLocks noChangeShapeType="1"/>
          </p:cNvCxnSpPr>
          <p:nvPr/>
        </p:nvCxnSpPr>
        <p:spPr bwMode="auto">
          <a:xfrm flipV="1">
            <a:off x="6369314" y="1720433"/>
            <a:ext cx="345807" cy="5154"/>
          </a:xfrm>
          <a:prstGeom prst="straightConnector1">
            <a:avLst/>
          </a:prstGeom>
          <a:noFill/>
          <a:ln w="9525" algn="ctr">
            <a:solidFill>
              <a:schemeClr val="tx1"/>
            </a:solidFill>
            <a:round/>
            <a:headEnd/>
            <a:tailEnd type="arrow" w="med" len="med"/>
          </a:ln>
        </p:spPr>
      </p:cxnSp>
      <p:sp>
        <p:nvSpPr>
          <p:cNvPr id="44" name="Freeform 15"/>
          <p:cNvSpPr>
            <a:spLocks noChangeArrowheads="1"/>
          </p:cNvSpPr>
          <p:nvPr/>
        </p:nvSpPr>
        <p:spPr bwMode="auto">
          <a:xfrm>
            <a:off x="5245441" y="1411186"/>
            <a:ext cx="2144005" cy="453562"/>
          </a:xfrm>
          <a:custGeom>
            <a:avLst/>
            <a:gdLst>
              <a:gd name="T0" fmla="*/ 3048000 w 3543300"/>
              <a:gd name="T1" fmla="*/ 838200 h 838200"/>
              <a:gd name="T2" fmla="*/ 3543300 w 3543300"/>
              <a:gd name="T3" fmla="*/ 828675 h 838200"/>
              <a:gd name="T4" fmla="*/ 3543300 w 3543300"/>
              <a:gd name="T5" fmla="*/ 9525 h 838200"/>
              <a:gd name="T6" fmla="*/ 0 w 3543300"/>
              <a:gd name="T7" fmla="*/ 0 h 838200"/>
              <a:gd name="T8" fmla="*/ 9525 w 3543300"/>
              <a:gd name="T9" fmla="*/ 361950 h 838200"/>
              <a:gd name="T10" fmla="*/ 0 60000 65536"/>
              <a:gd name="T11" fmla="*/ 0 60000 65536"/>
              <a:gd name="T12" fmla="*/ 0 60000 65536"/>
              <a:gd name="T13" fmla="*/ 0 60000 65536"/>
              <a:gd name="T14" fmla="*/ 0 60000 65536"/>
              <a:gd name="T15" fmla="*/ 0 w 3543300"/>
              <a:gd name="T16" fmla="*/ 0 h 838200"/>
              <a:gd name="T17" fmla="*/ 3543300 w 3543300"/>
              <a:gd name="T18" fmla="*/ 838200 h 838200"/>
            </a:gdLst>
            <a:ahLst/>
            <a:cxnLst>
              <a:cxn ang="T10">
                <a:pos x="T0" y="T1"/>
              </a:cxn>
              <a:cxn ang="T11">
                <a:pos x="T2" y="T3"/>
              </a:cxn>
              <a:cxn ang="T12">
                <a:pos x="T4" y="T5"/>
              </a:cxn>
              <a:cxn ang="T13">
                <a:pos x="T6" y="T7"/>
              </a:cxn>
              <a:cxn ang="T14">
                <a:pos x="T8" y="T9"/>
              </a:cxn>
            </a:cxnLst>
            <a:rect l="T15" t="T16" r="T17" b="T18"/>
            <a:pathLst>
              <a:path w="3543300" h="838200">
                <a:moveTo>
                  <a:pt x="3048000" y="838200"/>
                </a:moveTo>
                <a:lnTo>
                  <a:pt x="3543300" y="828675"/>
                </a:lnTo>
                <a:lnTo>
                  <a:pt x="3543300" y="9525"/>
                </a:lnTo>
                <a:lnTo>
                  <a:pt x="0" y="0"/>
                </a:lnTo>
                <a:lnTo>
                  <a:pt x="9525" y="361950"/>
                </a:lnTo>
              </a:path>
            </a:pathLst>
          </a:custGeom>
          <a:noFill/>
          <a:ln w="9525" algn="ctr">
            <a:solidFill>
              <a:schemeClr val="tx1"/>
            </a:solidFill>
            <a:round/>
            <a:headEnd/>
            <a:tailEnd type="arrow" w="med" len="med"/>
          </a:ln>
        </p:spPr>
        <p:txBody>
          <a:bodyPr wrap="none" anchor="ctr"/>
          <a:lstStyle/>
          <a:p>
            <a:endParaRPr lang="en-US" sz="900"/>
          </a:p>
        </p:txBody>
      </p:sp>
      <p:cxnSp>
        <p:nvCxnSpPr>
          <p:cNvPr id="45" name="Straight Arrow Connector 17"/>
          <p:cNvCxnSpPr>
            <a:cxnSpLocks noChangeShapeType="1"/>
          </p:cNvCxnSpPr>
          <p:nvPr/>
        </p:nvCxnSpPr>
        <p:spPr bwMode="auto">
          <a:xfrm>
            <a:off x="4461611" y="1777128"/>
            <a:ext cx="576345" cy="859"/>
          </a:xfrm>
          <a:prstGeom prst="straightConnector1">
            <a:avLst/>
          </a:prstGeom>
          <a:noFill/>
          <a:ln w="9525" algn="ctr">
            <a:solidFill>
              <a:schemeClr val="tx1"/>
            </a:solidFill>
            <a:round/>
            <a:headEnd/>
            <a:tailEnd type="arrow" w="med" len="med"/>
          </a:ln>
        </p:spPr>
      </p:cxnSp>
      <p:cxnSp>
        <p:nvCxnSpPr>
          <p:cNvPr id="46" name="Straight Arrow Connector 19"/>
          <p:cNvCxnSpPr>
            <a:cxnSpLocks noChangeShapeType="1"/>
          </p:cNvCxnSpPr>
          <p:nvPr/>
        </p:nvCxnSpPr>
        <p:spPr bwMode="auto">
          <a:xfrm flipV="1">
            <a:off x="4484665" y="2344081"/>
            <a:ext cx="2224693" cy="10308"/>
          </a:xfrm>
          <a:prstGeom prst="straightConnector1">
            <a:avLst/>
          </a:prstGeom>
          <a:noFill/>
          <a:ln w="9525" algn="ctr">
            <a:solidFill>
              <a:schemeClr val="tx1"/>
            </a:solidFill>
            <a:round/>
            <a:headEnd/>
            <a:tailEnd type="arrow" w="med" len="med"/>
          </a:ln>
        </p:spPr>
      </p:cxnSp>
      <p:cxnSp>
        <p:nvCxnSpPr>
          <p:cNvPr id="47" name="Straight Arrow Connector 20"/>
          <p:cNvCxnSpPr>
            <a:cxnSpLocks noChangeShapeType="1"/>
          </p:cNvCxnSpPr>
          <p:nvPr/>
        </p:nvCxnSpPr>
        <p:spPr bwMode="auto">
          <a:xfrm>
            <a:off x="4484665" y="1988447"/>
            <a:ext cx="576345" cy="859"/>
          </a:xfrm>
          <a:prstGeom prst="straightConnector1">
            <a:avLst/>
          </a:prstGeom>
          <a:noFill/>
          <a:ln w="9525" algn="ctr">
            <a:solidFill>
              <a:schemeClr val="tx1"/>
            </a:solidFill>
            <a:round/>
            <a:headEnd/>
            <a:tailEnd type="arrow" w="med" len="med"/>
          </a:ln>
        </p:spPr>
      </p:cxnSp>
      <p:cxnSp>
        <p:nvCxnSpPr>
          <p:cNvPr id="48" name="Straight Arrow Connector 21"/>
          <p:cNvCxnSpPr>
            <a:cxnSpLocks noChangeShapeType="1"/>
          </p:cNvCxnSpPr>
          <p:nvPr/>
        </p:nvCxnSpPr>
        <p:spPr bwMode="auto">
          <a:xfrm flipV="1">
            <a:off x="7089746" y="2009063"/>
            <a:ext cx="708905" cy="5154"/>
          </a:xfrm>
          <a:prstGeom prst="straightConnector1">
            <a:avLst/>
          </a:prstGeom>
          <a:noFill/>
          <a:ln w="9525" algn="ctr">
            <a:solidFill>
              <a:schemeClr val="tx1"/>
            </a:solidFill>
            <a:round/>
            <a:headEnd/>
            <a:tailEnd type="arrow" w="med" len="med"/>
          </a:ln>
        </p:spPr>
      </p:cxnSp>
      <p:cxnSp>
        <p:nvCxnSpPr>
          <p:cNvPr id="49" name="Straight Arrow Connector 25"/>
          <p:cNvCxnSpPr>
            <a:cxnSpLocks noChangeShapeType="1"/>
          </p:cNvCxnSpPr>
          <p:nvPr/>
        </p:nvCxnSpPr>
        <p:spPr bwMode="auto">
          <a:xfrm flipV="1">
            <a:off x="6363551" y="1555502"/>
            <a:ext cx="1365939" cy="15462"/>
          </a:xfrm>
          <a:prstGeom prst="straightConnector1">
            <a:avLst/>
          </a:prstGeom>
          <a:noFill/>
          <a:ln w="9525" algn="ctr">
            <a:solidFill>
              <a:schemeClr val="tx1"/>
            </a:solidFill>
            <a:round/>
            <a:headEnd/>
            <a:tailEnd type="arrow" w="med" len="med"/>
          </a:ln>
        </p:spPr>
      </p:cxnSp>
      <p:sp>
        <p:nvSpPr>
          <p:cNvPr id="50" name="Rectangle 49"/>
          <p:cNvSpPr/>
          <p:nvPr/>
        </p:nvSpPr>
        <p:spPr>
          <a:xfrm>
            <a:off x="4732493" y="1265808"/>
            <a:ext cx="2766458" cy="1195754"/>
          </a:xfrm>
          <a:prstGeom prst="rect">
            <a:avLst/>
          </a:prstGeom>
          <a:no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p>
        </p:txBody>
      </p:sp>
      <p:sp>
        <p:nvSpPr>
          <p:cNvPr id="51" name="TextBox 50"/>
          <p:cNvSpPr txBox="1"/>
          <p:nvPr/>
        </p:nvSpPr>
        <p:spPr>
          <a:xfrm>
            <a:off x="4732493" y="988809"/>
            <a:ext cx="1526252" cy="276999"/>
          </a:xfrm>
          <a:prstGeom prst="rect">
            <a:avLst/>
          </a:prstGeom>
          <a:noFill/>
        </p:spPr>
        <p:txBody>
          <a:bodyPr wrap="none" rtlCol="0">
            <a:spAutoFit/>
          </a:bodyPr>
          <a:lstStyle/>
          <a:p>
            <a:r>
              <a:rPr lang="en-US" sz="1200" dirty="0" smtClean="0"/>
              <a:t>Functional Partition 2</a:t>
            </a:r>
            <a:endParaRPr lang="en-US" sz="1200" dirty="0"/>
          </a:p>
        </p:txBody>
      </p:sp>
      <p:sp>
        <p:nvSpPr>
          <p:cNvPr id="52" name="Rectangle 51"/>
          <p:cNvSpPr>
            <a:spLocks noChangeArrowheads="1"/>
          </p:cNvSpPr>
          <p:nvPr/>
        </p:nvSpPr>
        <p:spPr bwMode="auto">
          <a:xfrm>
            <a:off x="4386686" y="4532942"/>
            <a:ext cx="391915" cy="628802"/>
          </a:xfrm>
          <a:prstGeom prst="rect">
            <a:avLst/>
          </a:prstGeom>
          <a:solidFill>
            <a:schemeClr val="bg1"/>
          </a:solidFill>
          <a:ln w="9525" algn="ctr">
            <a:solidFill>
              <a:schemeClr val="tx1"/>
            </a:solidFill>
            <a:round/>
            <a:headEnd/>
            <a:tailEnd/>
          </a:ln>
        </p:spPr>
        <p:txBody>
          <a:bodyPr wrap="none" anchor="ctr"/>
          <a:lstStyle/>
          <a:p>
            <a:r>
              <a:rPr lang="en-US" sz="900" dirty="0" smtClean="0"/>
              <a:t>Model1</a:t>
            </a:r>
            <a:endParaRPr lang="en-US" sz="900" dirty="0"/>
          </a:p>
        </p:txBody>
      </p:sp>
      <p:sp>
        <p:nvSpPr>
          <p:cNvPr id="53" name="Rectangle 52"/>
          <p:cNvSpPr>
            <a:spLocks noChangeArrowheads="1"/>
          </p:cNvSpPr>
          <p:nvPr/>
        </p:nvSpPr>
        <p:spPr bwMode="auto">
          <a:xfrm>
            <a:off x="5326129" y="4450476"/>
            <a:ext cx="368861" cy="505103"/>
          </a:xfrm>
          <a:prstGeom prst="rect">
            <a:avLst/>
          </a:prstGeom>
          <a:solidFill>
            <a:schemeClr val="bg1"/>
          </a:solidFill>
          <a:ln w="9525" algn="ctr">
            <a:solidFill>
              <a:schemeClr val="tx1"/>
            </a:solidFill>
            <a:round/>
            <a:headEnd/>
            <a:tailEnd/>
          </a:ln>
        </p:spPr>
        <p:txBody>
          <a:bodyPr wrap="none" anchor="ctr"/>
          <a:lstStyle/>
          <a:p>
            <a:r>
              <a:rPr lang="en-US" sz="900"/>
              <a:t>Model2</a:t>
            </a:r>
          </a:p>
        </p:txBody>
      </p:sp>
      <p:sp>
        <p:nvSpPr>
          <p:cNvPr id="54" name="Rectangle 53"/>
          <p:cNvSpPr>
            <a:spLocks noChangeArrowheads="1"/>
          </p:cNvSpPr>
          <p:nvPr/>
        </p:nvSpPr>
        <p:spPr bwMode="auto">
          <a:xfrm>
            <a:off x="6040798" y="4563866"/>
            <a:ext cx="380388" cy="762809"/>
          </a:xfrm>
          <a:prstGeom prst="rect">
            <a:avLst/>
          </a:prstGeom>
          <a:solidFill>
            <a:schemeClr val="bg1"/>
          </a:solidFill>
          <a:ln w="9525" algn="ctr">
            <a:solidFill>
              <a:schemeClr val="tx1"/>
            </a:solidFill>
            <a:round/>
            <a:headEnd/>
            <a:tailEnd/>
          </a:ln>
        </p:spPr>
        <p:txBody>
          <a:bodyPr wrap="none" anchor="ctr"/>
          <a:lstStyle/>
          <a:p>
            <a:r>
              <a:rPr lang="en-US" sz="900"/>
              <a:t>Model3</a:t>
            </a:r>
          </a:p>
        </p:txBody>
      </p:sp>
      <p:cxnSp>
        <p:nvCxnSpPr>
          <p:cNvPr id="55" name="Straight Arrow Connector 8"/>
          <p:cNvCxnSpPr>
            <a:cxnSpLocks noChangeShapeType="1"/>
          </p:cNvCxnSpPr>
          <p:nvPr/>
        </p:nvCxnSpPr>
        <p:spPr bwMode="auto">
          <a:xfrm>
            <a:off x="4778601" y="4672103"/>
            <a:ext cx="547528" cy="859"/>
          </a:xfrm>
          <a:prstGeom prst="straightConnector1">
            <a:avLst/>
          </a:prstGeom>
          <a:noFill/>
          <a:ln w="9525" algn="ctr">
            <a:solidFill>
              <a:schemeClr val="tx1"/>
            </a:solidFill>
            <a:round/>
            <a:headEnd/>
            <a:tailEnd type="arrow" w="med" len="med"/>
          </a:ln>
        </p:spPr>
      </p:cxnSp>
      <p:cxnSp>
        <p:nvCxnSpPr>
          <p:cNvPr id="56" name="Straight Arrow Connector 10"/>
          <p:cNvCxnSpPr>
            <a:cxnSpLocks noChangeShapeType="1"/>
          </p:cNvCxnSpPr>
          <p:nvPr/>
        </p:nvCxnSpPr>
        <p:spPr bwMode="auto">
          <a:xfrm>
            <a:off x="4790128" y="4893729"/>
            <a:ext cx="541765" cy="859"/>
          </a:xfrm>
          <a:prstGeom prst="straightConnector1">
            <a:avLst/>
          </a:prstGeom>
          <a:noFill/>
          <a:ln w="9525" algn="ctr">
            <a:solidFill>
              <a:schemeClr val="tx1"/>
            </a:solidFill>
            <a:round/>
            <a:headEnd/>
            <a:tailEnd type="arrow" w="med" len="med"/>
          </a:ln>
        </p:spPr>
      </p:cxnSp>
      <p:cxnSp>
        <p:nvCxnSpPr>
          <p:cNvPr id="57" name="Straight Arrow Connector 12"/>
          <p:cNvCxnSpPr>
            <a:cxnSpLocks noChangeShapeType="1"/>
          </p:cNvCxnSpPr>
          <p:nvPr/>
        </p:nvCxnSpPr>
        <p:spPr bwMode="auto">
          <a:xfrm>
            <a:off x="4784365" y="4996812"/>
            <a:ext cx="1250670" cy="5154"/>
          </a:xfrm>
          <a:prstGeom prst="straightConnector1">
            <a:avLst/>
          </a:prstGeom>
          <a:noFill/>
          <a:ln w="9525" algn="ctr">
            <a:solidFill>
              <a:schemeClr val="tx1"/>
            </a:solidFill>
            <a:round/>
            <a:headEnd/>
            <a:tailEnd type="arrow" w="med" len="med"/>
          </a:ln>
        </p:spPr>
      </p:cxnSp>
      <p:cxnSp>
        <p:nvCxnSpPr>
          <p:cNvPr id="58" name="Straight Arrow Connector 14"/>
          <p:cNvCxnSpPr>
            <a:cxnSpLocks noChangeShapeType="1"/>
          </p:cNvCxnSpPr>
          <p:nvPr/>
        </p:nvCxnSpPr>
        <p:spPr bwMode="auto">
          <a:xfrm flipV="1">
            <a:off x="5706517" y="4651486"/>
            <a:ext cx="345807" cy="5154"/>
          </a:xfrm>
          <a:prstGeom prst="straightConnector1">
            <a:avLst/>
          </a:prstGeom>
          <a:noFill/>
          <a:ln w="9525" algn="ctr">
            <a:solidFill>
              <a:schemeClr val="tx1"/>
            </a:solidFill>
            <a:round/>
            <a:headEnd/>
            <a:tailEnd type="arrow" w="med" len="med"/>
          </a:ln>
        </p:spPr>
      </p:cxnSp>
      <p:sp>
        <p:nvSpPr>
          <p:cNvPr id="59" name="Freeform 15"/>
          <p:cNvSpPr>
            <a:spLocks noChangeArrowheads="1"/>
          </p:cNvSpPr>
          <p:nvPr/>
        </p:nvSpPr>
        <p:spPr bwMode="auto">
          <a:xfrm>
            <a:off x="4582644" y="4342239"/>
            <a:ext cx="2144005" cy="453562"/>
          </a:xfrm>
          <a:custGeom>
            <a:avLst/>
            <a:gdLst>
              <a:gd name="T0" fmla="*/ 3048000 w 3543300"/>
              <a:gd name="T1" fmla="*/ 838200 h 838200"/>
              <a:gd name="T2" fmla="*/ 3543300 w 3543300"/>
              <a:gd name="T3" fmla="*/ 828675 h 838200"/>
              <a:gd name="T4" fmla="*/ 3543300 w 3543300"/>
              <a:gd name="T5" fmla="*/ 9525 h 838200"/>
              <a:gd name="T6" fmla="*/ 0 w 3543300"/>
              <a:gd name="T7" fmla="*/ 0 h 838200"/>
              <a:gd name="T8" fmla="*/ 9525 w 3543300"/>
              <a:gd name="T9" fmla="*/ 361950 h 838200"/>
              <a:gd name="T10" fmla="*/ 0 60000 65536"/>
              <a:gd name="T11" fmla="*/ 0 60000 65536"/>
              <a:gd name="T12" fmla="*/ 0 60000 65536"/>
              <a:gd name="T13" fmla="*/ 0 60000 65536"/>
              <a:gd name="T14" fmla="*/ 0 60000 65536"/>
              <a:gd name="T15" fmla="*/ 0 w 3543300"/>
              <a:gd name="T16" fmla="*/ 0 h 838200"/>
              <a:gd name="T17" fmla="*/ 3543300 w 3543300"/>
              <a:gd name="T18" fmla="*/ 838200 h 838200"/>
            </a:gdLst>
            <a:ahLst/>
            <a:cxnLst>
              <a:cxn ang="T10">
                <a:pos x="T0" y="T1"/>
              </a:cxn>
              <a:cxn ang="T11">
                <a:pos x="T2" y="T3"/>
              </a:cxn>
              <a:cxn ang="T12">
                <a:pos x="T4" y="T5"/>
              </a:cxn>
              <a:cxn ang="T13">
                <a:pos x="T6" y="T7"/>
              </a:cxn>
              <a:cxn ang="T14">
                <a:pos x="T8" y="T9"/>
              </a:cxn>
            </a:cxnLst>
            <a:rect l="T15" t="T16" r="T17" b="T18"/>
            <a:pathLst>
              <a:path w="3543300" h="838200">
                <a:moveTo>
                  <a:pt x="3048000" y="838200"/>
                </a:moveTo>
                <a:lnTo>
                  <a:pt x="3543300" y="828675"/>
                </a:lnTo>
                <a:lnTo>
                  <a:pt x="3543300" y="9525"/>
                </a:lnTo>
                <a:lnTo>
                  <a:pt x="0" y="0"/>
                </a:lnTo>
                <a:lnTo>
                  <a:pt x="9525" y="361950"/>
                </a:lnTo>
              </a:path>
            </a:pathLst>
          </a:custGeom>
          <a:noFill/>
          <a:ln w="9525" algn="ctr">
            <a:solidFill>
              <a:schemeClr val="tx1"/>
            </a:solidFill>
            <a:round/>
            <a:headEnd/>
            <a:tailEnd type="arrow" w="med" len="med"/>
          </a:ln>
        </p:spPr>
        <p:txBody>
          <a:bodyPr wrap="none" anchor="ctr"/>
          <a:lstStyle/>
          <a:p>
            <a:endParaRPr lang="en-US" sz="900"/>
          </a:p>
        </p:txBody>
      </p:sp>
      <p:cxnSp>
        <p:nvCxnSpPr>
          <p:cNvPr id="60" name="Straight Arrow Connector 17"/>
          <p:cNvCxnSpPr>
            <a:cxnSpLocks noChangeShapeType="1"/>
          </p:cNvCxnSpPr>
          <p:nvPr/>
        </p:nvCxnSpPr>
        <p:spPr bwMode="auto">
          <a:xfrm>
            <a:off x="3798814" y="4708181"/>
            <a:ext cx="576345" cy="859"/>
          </a:xfrm>
          <a:prstGeom prst="straightConnector1">
            <a:avLst/>
          </a:prstGeom>
          <a:noFill/>
          <a:ln w="9525" algn="ctr">
            <a:solidFill>
              <a:schemeClr val="tx1"/>
            </a:solidFill>
            <a:round/>
            <a:headEnd/>
            <a:tailEnd type="arrow" w="med" len="med"/>
          </a:ln>
        </p:spPr>
      </p:cxnSp>
      <p:cxnSp>
        <p:nvCxnSpPr>
          <p:cNvPr id="61" name="Straight Arrow Connector 19"/>
          <p:cNvCxnSpPr>
            <a:cxnSpLocks noChangeShapeType="1"/>
          </p:cNvCxnSpPr>
          <p:nvPr/>
        </p:nvCxnSpPr>
        <p:spPr bwMode="auto">
          <a:xfrm flipV="1">
            <a:off x="3821868" y="5275134"/>
            <a:ext cx="2224693" cy="10308"/>
          </a:xfrm>
          <a:prstGeom prst="straightConnector1">
            <a:avLst/>
          </a:prstGeom>
          <a:noFill/>
          <a:ln w="9525" algn="ctr">
            <a:solidFill>
              <a:schemeClr val="tx1"/>
            </a:solidFill>
            <a:round/>
            <a:headEnd/>
            <a:tailEnd type="arrow" w="med" len="med"/>
          </a:ln>
        </p:spPr>
      </p:cxnSp>
      <p:cxnSp>
        <p:nvCxnSpPr>
          <p:cNvPr id="62" name="Straight Arrow Connector 20"/>
          <p:cNvCxnSpPr>
            <a:cxnSpLocks noChangeShapeType="1"/>
          </p:cNvCxnSpPr>
          <p:nvPr/>
        </p:nvCxnSpPr>
        <p:spPr bwMode="auto">
          <a:xfrm>
            <a:off x="3821868" y="4919500"/>
            <a:ext cx="576345" cy="859"/>
          </a:xfrm>
          <a:prstGeom prst="straightConnector1">
            <a:avLst/>
          </a:prstGeom>
          <a:noFill/>
          <a:ln w="9525" algn="ctr">
            <a:solidFill>
              <a:schemeClr val="tx1"/>
            </a:solidFill>
            <a:round/>
            <a:headEnd/>
            <a:tailEnd type="arrow" w="med" len="med"/>
          </a:ln>
        </p:spPr>
      </p:cxnSp>
      <p:cxnSp>
        <p:nvCxnSpPr>
          <p:cNvPr id="63" name="Straight Arrow Connector 21"/>
          <p:cNvCxnSpPr>
            <a:cxnSpLocks noChangeShapeType="1"/>
          </p:cNvCxnSpPr>
          <p:nvPr/>
        </p:nvCxnSpPr>
        <p:spPr bwMode="auto">
          <a:xfrm flipV="1">
            <a:off x="6426949" y="4940116"/>
            <a:ext cx="708905" cy="5154"/>
          </a:xfrm>
          <a:prstGeom prst="straightConnector1">
            <a:avLst/>
          </a:prstGeom>
          <a:noFill/>
          <a:ln w="9525" algn="ctr">
            <a:solidFill>
              <a:schemeClr val="tx1"/>
            </a:solidFill>
            <a:round/>
            <a:headEnd/>
            <a:tailEnd type="arrow" w="med" len="med"/>
          </a:ln>
        </p:spPr>
      </p:cxnSp>
      <p:cxnSp>
        <p:nvCxnSpPr>
          <p:cNvPr id="64" name="Straight Arrow Connector 25"/>
          <p:cNvCxnSpPr>
            <a:cxnSpLocks noChangeShapeType="1"/>
          </p:cNvCxnSpPr>
          <p:nvPr/>
        </p:nvCxnSpPr>
        <p:spPr bwMode="auto">
          <a:xfrm flipV="1">
            <a:off x="5700754" y="4486555"/>
            <a:ext cx="1365939" cy="15462"/>
          </a:xfrm>
          <a:prstGeom prst="straightConnector1">
            <a:avLst/>
          </a:prstGeom>
          <a:noFill/>
          <a:ln w="9525" algn="ctr">
            <a:solidFill>
              <a:schemeClr val="tx1"/>
            </a:solidFill>
            <a:round/>
            <a:headEnd/>
            <a:tailEnd type="arrow" w="med" len="med"/>
          </a:ln>
        </p:spPr>
      </p:cxnSp>
      <p:sp>
        <p:nvSpPr>
          <p:cNvPr id="65" name="Rectangle 64"/>
          <p:cNvSpPr/>
          <p:nvPr/>
        </p:nvSpPr>
        <p:spPr>
          <a:xfrm>
            <a:off x="4069696" y="4196861"/>
            <a:ext cx="2766458" cy="1195754"/>
          </a:xfrm>
          <a:prstGeom prst="rect">
            <a:avLst/>
          </a:prstGeom>
          <a:no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p>
        </p:txBody>
      </p:sp>
      <p:sp>
        <p:nvSpPr>
          <p:cNvPr id="66" name="TextBox 65"/>
          <p:cNvSpPr txBox="1"/>
          <p:nvPr/>
        </p:nvSpPr>
        <p:spPr>
          <a:xfrm>
            <a:off x="4069696" y="5396897"/>
            <a:ext cx="1526252" cy="276999"/>
          </a:xfrm>
          <a:prstGeom prst="rect">
            <a:avLst/>
          </a:prstGeom>
          <a:noFill/>
        </p:spPr>
        <p:txBody>
          <a:bodyPr wrap="none" rtlCol="0">
            <a:spAutoFit/>
          </a:bodyPr>
          <a:lstStyle/>
          <a:p>
            <a:r>
              <a:rPr lang="en-US" sz="1200" dirty="0" smtClean="0"/>
              <a:t>Functional Partition 3</a:t>
            </a:r>
            <a:endParaRPr lang="en-US" sz="1200" dirty="0"/>
          </a:p>
        </p:txBody>
      </p:sp>
      <p:sp>
        <p:nvSpPr>
          <p:cNvPr id="68" name="Rectangle 67"/>
          <p:cNvSpPr/>
          <p:nvPr/>
        </p:nvSpPr>
        <p:spPr>
          <a:xfrm>
            <a:off x="1561967" y="2962031"/>
            <a:ext cx="6519141" cy="75809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Processors and Network</a:t>
            </a:r>
            <a:endParaRPr lang="en-US" dirty="0"/>
          </a:p>
        </p:txBody>
      </p:sp>
      <p:sp>
        <p:nvSpPr>
          <p:cNvPr id="69" name="Rectangle 68"/>
          <p:cNvSpPr/>
          <p:nvPr/>
        </p:nvSpPr>
        <p:spPr>
          <a:xfrm>
            <a:off x="2103732" y="2667000"/>
            <a:ext cx="1857943" cy="29503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I/O/</a:t>
            </a:r>
            <a:r>
              <a:rPr lang="en-US" sz="1200" dirty="0" err="1" smtClean="0"/>
              <a:t>Msg</a:t>
            </a:r>
            <a:r>
              <a:rPr lang="en-US" sz="1200" dirty="0" smtClean="0"/>
              <a:t> Conversions</a:t>
            </a:r>
            <a:endParaRPr lang="en-US" sz="1200" dirty="0"/>
          </a:p>
        </p:txBody>
      </p:sp>
      <p:sp>
        <p:nvSpPr>
          <p:cNvPr id="72" name="Rectangle 71"/>
          <p:cNvSpPr/>
          <p:nvPr/>
        </p:nvSpPr>
        <p:spPr>
          <a:xfrm>
            <a:off x="5208750" y="2766646"/>
            <a:ext cx="1857943" cy="195385"/>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I/O/</a:t>
            </a:r>
            <a:r>
              <a:rPr lang="en-US" sz="1200" dirty="0" err="1" smtClean="0"/>
              <a:t>Msg</a:t>
            </a:r>
            <a:r>
              <a:rPr lang="en-US" sz="1200" dirty="0" smtClean="0"/>
              <a:t> Conversions</a:t>
            </a:r>
            <a:endParaRPr lang="en-US" sz="1200" dirty="0"/>
          </a:p>
        </p:txBody>
      </p:sp>
      <p:sp>
        <p:nvSpPr>
          <p:cNvPr id="73" name="Rectangle 72"/>
          <p:cNvSpPr/>
          <p:nvPr/>
        </p:nvSpPr>
        <p:spPr>
          <a:xfrm>
            <a:off x="3861156" y="3720123"/>
            <a:ext cx="1857943" cy="195385"/>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I/O/</a:t>
            </a:r>
            <a:r>
              <a:rPr lang="en-US" sz="1200" dirty="0" err="1" smtClean="0"/>
              <a:t>Msg</a:t>
            </a:r>
            <a:r>
              <a:rPr lang="en-US" sz="1200" dirty="0" smtClean="0"/>
              <a:t> Conversions</a:t>
            </a:r>
            <a:endParaRPr lang="en-US" sz="1200" dirty="0"/>
          </a:p>
        </p:txBody>
      </p:sp>
      <p:sp>
        <p:nvSpPr>
          <p:cNvPr id="67" name="Rounded Rectangle 66"/>
          <p:cNvSpPr/>
          <p:nvPr/>
        </p:nvSpPr>
        <p:spPr>
          <a:xfrm>
            <a:off x="304800" y="4419600"/>
            <a:ext cx="1905000" cy="1600200"/>
          </a:xfrm>
          <a:prstGeom prst="round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rgbClr val="000099"/>
                </a:solidFill>
              </a:rPr>
              <a:t>System Dictionaries</a:t>
            </a:r>
            <a:endParaRPr lang="en-US" sz="2000" dirty="0">
              <a:solidFill>
                <a:srgbClr val="000099"/>
              </a:solidFill>
            </a:endParaRPr>
          </a:p>
        </p:txBody>
      </p:sp>
      <p:sp>
        <p:nvSpPr>
          <p:cNvPr id="70" name="Right Arrow 69"/>
          <p:cNvSpPr/>
          <p:nvPr/>
        </p:nvSpPr>
        <p:spPr>
          <a:xfrm>
            <a:off x="2209800" y="4953000"/>
            <a:ext cx="381000" cy="457200"/>
          </a:xfrm>
          <a:prstGeom prst="rightArrow">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Down Arrow 70"/>
          <p:cNvSpPr/>
          <p:nvPr/>
        </p:nvSpPr>
        <p:spPr>
          <a:xfrm flipV="1">
            <a:off x="1066800" y="3870960"/>
            <a:ext cx="457200" cy="548640"/>
          </a:xfrm>
          <a:prstGeom prst="downArrow">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1574" y="114322"/>
            <a:ext cx="8229600" cy="443819"/>
          </a:xfrm>
        </p:spPr>
        <p:txBody>
          <a:bodyPr/>
          <a:lstStyle/>
          <a:p>
            <a:r>
              <a:rPr lang="en-US" sz="2400" dirty="0" smtClean="0"/>
              <a:t>Design Flow Analysis</a:t>
            </a:r>
            <a:endParaRPr lang="en-US" sz="2400" dirty="0"/>
          </a:p>
        </p:txBody>
      </p:sp>
      <p:sp>
        <p:nvSpPr>
          <p:cNvPr id="3" name="Content Placeholder 2"/>
          <p:cNvSpPr>
            <a:spLocks noGrp="1"/>
          </p:cNvSpPr>
          <p:nvPr>
            <p:ph idx="1"/>
          </p:nvPr>
        </p:nvSpPr>
        <p:spPr>
          <a:xfrm>
            <a:off x="385948" y="682832"/>
            <a:ext cx="8229600" cy="1880734"/>
          </a:xfrm>
        </p:spPr>
        <p:txBody>
          <a:bodyPr/>
          <a:lstStyle/>
          <a:p>
            <a:r>
              <a:rPr lang="en-US" sz="2400" dirty="0" smtClean="0"/>
              <a:t>Derive dependency graph by tracing through dictionary</a:t>
            </a:r>
          </a:p>
          <a:p>
            <a:pPr lvl="1"/>
            <a:r>
              <a:rPr lang="en-US" sz="2000" dirty="0" smtClean="0"/>
              <a:t>Check consistency against scheduling artifacts</a:t>
            </a:r>
          </a:p>
          <a:p>
            <a:pPr lvl="1"/>
            <a:r>
              <a:rPr lang="en-US" sz="2000" dirty="0" smtClean="0"/>
              <a:t>complexity metric</a:t>
            </a:r>
          </a:p>
          <a:p>
            <a:pPr lvl="1"/>
            <a:r>
              <a:rPr lang="en-US" sz="2000" dirty="0" smtClean="0"/>
              <a:t>Visualizations</a:t>
            </a:r>
          </a:p>
          <a:p>
            <a:r>
              <a:rPr lang="en-US" sz="2400" dirty="0" smtClean="0"/>
              <a:t>Compute end-to-end transport delay – verification task</a:t>
            </a:r>
          </a:p>
          <a:p>
            <a:endParaRPr lang="en-US" sz="2400" dirty="0"/>
          </a:p>
        </p:txBody>
      </p:sp>
      <p:sp>
        <p:nvSpPr>
          <p:cNvPr id="4" name="Rectangle 3"/>
          <p:cNvSpPr>
            <a:spLocks noChangeArrowheads="1"/>
          </p:cNvSpPr>
          <p:nvPr/>
        </p:nvSpPr>
        <p:spPr bwMode="auto">
          <a:xfrm>
            <a:off x="2607314" y="4007225"/>
            <a:ext cx="391915" cy="628802"/>
          </a:xfrm>
          <a:prstGeom prst="rect">
            <a:avLst/>
          </a:prstGeom>
          <a:solidFill>
            <a:schemeClr val="bg1"/>
          </a:solidFill>
          <a:ln w="9525" algn="ctr">
            <a:solidFill>
              <a:schemeClr val="tx1"/>
            </a:solidFill>
            <a:round/>
            <a:headEnd/>
            <a:tailEnd/>
          </a:ln>
        </p:spPr>
        <p:txBody>
          <a:bodyPr wrap="none" anchor="ctr"/>
          <a:lstStyle/>
          <a:p>
            <a:r>
              <a:rPr lang="en-US" sz="900" dirty="0" smtClean="0"/>
              <a:t>Model1</a:t>
            </a:r>
            <a:endParaRPr lang="en-US" sz="900" dirty="0"/>
          </a:p>
        </p:txBody>
      </p:sp>
      <p:sp>
        <p:nvSpPr>
          <p:cNvPr id="5" name="Rectangle 4"/>
          <p:cNvSpPr>
            <a:spLocks noChangeArrowheads="1"/>
          </p:cNvSpPr>
          <p:nvPr/>
        </p:nvSpPr>
        <p:spPr bwMode="auto">
          <a:xfrm>
            <a:off x="3546757" y="3924759"/>
            <a:ext cx="368861" cy="505103"/>
          </a:xfrm>
          <a:prstGeom prst="rect">
            <a:avLst/>
          </a:prstGeom>
          <a:solidFill>
            <a:schemeClr val="bg1"/>
          </a:solidFill>
          <a:ln w="9525" algn="ctr">
            <a:solidFill>
              <a:schemeClr val="tx1"/>
            </a:solidFill>
            <a:round/>
            <a:headEnd/>
            <a:tailEnd/>
          </a:ln>
        </p:spPr>
        <p:txBody>
          <a:bodyPr wrap="none" anchor="ctr"/>
          <a:lstStyle/>
          <a:p>
            <a:r>
              <a:rPr lang="en-US" sz="900"/>
              <a:t>Model2</a:t>
            </a:r>
          </a:p>
        </p:txBody>
      </p:sp>
      <p:sp>
        <p:nvSpPr>
          <p:cNvPr id="6" name="Rectangle 5"/>
          <p:cNvSpPr>
            <a:spLocks noChangeArrowheads="1"/>
          </p:cNvSpPr>
          <p:nvPr/>
        </p:nvSpPr>
        <p:spPr bwMode="auto">
          <a:xfrm>
            <a:off x="4261426" y="4038149"/>
            <a:ext cx="380388" cy="762809"/>
          </a:xfrm>
          <a:prstGeom prst="rect">
            <a:avLst/>
          </a:prstGeom>
          <a:solidFill>
            <a:schemeClr val="bg1"/>
          </a:solidFill>
          <a:ln w="9525" algn="ctr">
            <a:solidFill>
              <a:schemeClr val="tx1"/>
            </a:solidFill>
            <a:round/>
            <a:headEnd/>
            <a:tailEnd/>
          </a:ln>
        </p:spPr>
        <p:txBody>
          <a:bodyPr wrap="none" anchor="ctr"/>
          <a:lstStyle/>
          <a:p>
            <a:r>
              <a:rPr lang="en-US" sz="900"/>
              <a:t>Model3</a:t>
            </a:r>
          </a:p>
        </p:txBody>
      </p:sp>
      <p:cxnSp>
        <p:nvCxnSpPr>
          <p:cNvPr id="7" name="Straight Arrow Connector 8"/>
          <p:cNvCxnSpPr>
            <a:cxnSpLocks noChangeShapeType="1"/>
          </p:cNvCxnSpPr>
          <p:nvPr/>
        </p:nvCxnSpPr>
        <p:spPr bwMode="auto">
          <a:xfrm>
            <a:off x="2999229" y="4146386"/>
            <a:ext cx="547528" cy="859"/>
          </a:xfrm>
          <a:prstGeom prst="straightConnector1">
            <a:avLst/>
          </a:prstGeom>
          <a:noFill/>
          <a:ln w="9525" algn="ctr">
            <a:solidFill>
              <a:schemeClr val="tx1"/>
            </a:solidFill>
            <a:round/>
            <a:headEnd/>
            <a:tailEnd type="arrow" w="med" len="med"/>
          </a:ln>
        </p:spPr>
      </p:cxnSp>
      <p:cxnSp>
        <p:nvCxnSpPr>
          <p:cNvPr id="9" name="Straight Arrow Connector 12"/>
          <p:cNvCxnSpPr>
            <a:cxnSpLocks noChangeShapeType="1"/>
          </p:cNvCxnSpPr>
          <p:nvPr/>
        </p:nvCxnSpPr>
        <p:spPr bwMode="auto">
          <a:xfrm>
            <a:off x="3004993" y="4471095"/>
            <a:ext cx="1250670" cy="5154"/>
          </a:xfrm>
          <a:prstGeom prst="straightConnector1">
            <a:avLst/>
          </a:prstGeom>
          <a:noFill/>
          <a:ln w="9525" algn="ctr">
            <a:solidFill>
              <a:schemeClr val="tx1"/>
            </a:solidFill>
            <a:round/>
            <a:headEnd/>
            <a:tailEnd type="arrow" w="med" len="med"/>
          </a:ln>
        </p:spPr>
      </p:cxnSp>
      <p:cxnSp>
        <p:nvCxnSpPr>
          <p:cNvPr id="10" name="Straight Arrow Connector 14"/>
          <p:cNvCxnSpPr>
            <a:cxnSpLocks noChangeShapeType="1"/>
          </p:cNvCxnSpPr>
          <p:nvPr/>
        </p:nvCxnSpPr>
        <p:spPr bwMode="auto">
          <a:xfrm flipV="1">
            <a:off x="3927145" y="4125769"/>
            <a:ext cx="345807" cy="5154"/>
          </a:xfrm>
          <a:prstGeom prst="straightConnector1">
            <a:avLst/>
          </a:prstGeom>
          <a:noFill/>
          <a:ln w="9525" algn="ctr">
            <a:solidFill>
              <a:schemeClr val="tx1"/>
            </a:solidFill>
            <a:round/>
            <a:headEnd/>
            <a:tailEnd type="arrow" w="med" len="med"/>
          </a:ln>
        </p:spPr>
      </p:cxnSp>
      <p:sp>
        <p:nvSpPr>
          <p:cNvPr id="11" name="Freeform 15"/>
          <p:cNvSpPr>
            <a:spLocks noChangeArrowheads="1"/>
          </p:cNvSpPr>
          <p:nvPr/>
        </p:nvSpPr>
        <p:spPr bwMode="auto">
          <a:xfrm>
            <a:off x="2803272" y="3816522"/>
            <a:ext cx="2144005" cy="453562"/>
          </a:xfrm>
          <a:custGeom>
            <a:avLst/>
            <a:gdLst>
              <a:gd name="T0" fmla="*/ 3048000 w 3543300"/>
              <a:gd name="T1" fmla="*/ 838200 h 838200"/>
              <a:gd name="T2" fmla="*/ 3543300 w 3543300"/>
              <a:gd name="T3" fmla="*/ 828675 h 838200"/>
              <a:gd name="T4" fmla="*/ 3543300 w 3543300"/>
              <a:gd name="T5" fmla="*/ 9525 h 838200"/>
              <a:gd name="T6" fmla="*/ 0 w 3543300"/>
              <a:gd name="T7" fmla="*/ 0 h 838200"/>
              <a:gd name="T8" fmla="*/ 9525 w 3543300"/>
              <a:gd name="T9" fmla="*/ 361950 h 838200"/>
              <a:gd name="T10" fmla="*/ 0 60000 65536"/>
              <a:gd name="T11" fmla="*/ 0 60000 65536"/>
              <a:gd name="T12" fmla="*/ 0 60000 65536"/>
              <a:gd name="T13" fmla="*/ 0 60000 65536"/>
              <a:gd name="T14" fmla="*/ 0 60000 65536"/>
              <a:gd name="T15" fmla="*/ 0 w 3543300"/>
              <a:gd name="T16" fmla="*/ 0 h 838200"/>
              <a:gd name="T17" fmla="*/ 3543300 w 3543300"/>
              <a:gd name="T18" fmla="*/ 838200 h 838200"/>
            </a:gdLst>
            <a:ahLst/>
            <a:cxnLst>
              <a:cxn ang="T10">
                <a:pos x="T0" y="T1"/>
              </a:cxn>
              <a:cxn ang="T11">
                <a:pos x="T2" y="T3"/>
              </a:cxn>
              <a:cxn ang="T12">
                <a:pos x="T4" y="T5"/>
              </a:cxn>
              <a:cxn ang="T13">
                <a:pos x="T6" y="T7"/>
              </a:cxn>
              <a:cxn ang="T14">
                <a:pos x="T8" y="T9"/>
              </a:cxn>
            </a:cxnLst>
            <a:rect l="T15" t="T16" r="T17" b="T18"/>
            <a:pathLst>
              <a:path w="3543300" h="838200">
                <a:moveTo>
                  <a:pt x="3048000" y="838200"/>
                </a:moveTo>
                <a:lnTo>
                  <a:pt x="3543300" y="828675"/>
                </a:lnTo>
                <a:lnTo>
                  <a:pt x="3543300" y="9525"/>
                </a:lnTo>
                <a:lnTo>
                  <a:pt x="0" y="0"/>
                </a:lnTo>
                <a:lnTo>
                  <a:pt x="9525" y="361950"/>
                </a:lnTo>
              </a:path>
            </a:pathLst>
          </a:custGeom>
          <a:noFill/>
          <a:ln w="9525" algn="ctr">
            <a:solidFill>
              <a:schemeClr val="tx1"/>
            </a:solidFill>
            <a:round/>
            <a:headEnd/>
            <a:tailEnd type="arrow" w="med" len="med"/>
          </a:ln>
        </p:spPr>
        <p:txBody>
          <a:bodyPr wrap="none" anchor="ctr"/>
          <a:lstStyle/>
          <a:p>
            <a:endParaRPr lang="en-US" sz="900"/>
          </a:p>
        </p:txBody>
      </p:sp>
      <p:cxnSp>
        <p:nvCxnSpPr>
          <p:cNvPr id="12" name="Straight Arrow Connector 17"/>
          <p:cNvCxnSpPr>
            <a:cxnSpLocks noChangeShapeType="1"/>
          </p:cNvCxnSpPr>
          <p:nvPr/>
        </p:nvCxnSpPr>
        <p:spPr bwMode="auto">
          <a:xfrm>
            <a:off x="2019442" y="4182464"/>
            <a:ext cx="576345" cy="859"/>
          </a:xfrm>
          <a:prstGeom prst="straightConnector1">
            <a:avLst/>
          </a:prstGeom>
          <a:noFill/>
          <a:ln w="9525" algn="ctr">
            <a:solidFill>
              <a:schemeClr val="tx1"/>
            </a:solidFill>
            <a:round/>
            <a:headEnd/>
            <a:tailEnd type="arrow" w="med" len="med"/>
          </a:ln>
        </p:spPr>
      </p:cxnSp>
      <p:cxnSp>
        <p:nvCxnSpPr>
          <p:cNvPr id="13" name="Straight Arrow Connector 19"/>
          <p:cNvCxnSpPr>
            <a:cxnSpLocks noChangeShapeType="1"/>
          </p:cNvCxnSpPr>
          <p:nvPr/>
        </p:nvCxnSpPr>
        <p:spPr bwMode="auto">
          <a:xfrm flipV="1">
            <a:off x="2042496" y="4749417"/>
            <a:ext cx="2224693" cy="10308"/>
          </a:xfrm>
          <a:prstGeom prst="straightConnector1">
            <a:avLst/>
          </a:prstGeom>
          <a:noFill/>
          <a:ln w="9525" algn="ctr">
            <a:solidFill>
              <a:schemeClr val="tx1"/>
            </a:solidFill>
            <a:round/>
            <a:headEnd/>
            <a:tailEnd type="arrow" w="med" len="med"/>
          </a:ln>
        </p:spPr>
      </p:cxnSp>
      <p:cxnSp>
        <p:nvCxnSpPr>
          <p:cNvPr id="14" name="Straight Arrow Connector 20"/>
          <p:cNvCxnSpPr>
            <a:cxnSpLocks noChangeShapeType="1"/>
          </p:cNvCxnSpPr>
          <p:nvPr/>
        </p:nvCxnSpPr>
        <p:spPr bwMode="auto">
          <a:xfrm>
            <a:off x="2042496" y="4393783"/>
            <a:ext cx="576345" cy="859"/>
          </a:xfrm>
          <a:prstGeom prst="straightConnector1">
            <a:avLst/>
          </a:prstGeom>
          <a:noFill/>
          <a:ln w="9525" algn="ctr">
            <a:solidFill>
              <a:schemeClr val="tx1"/>
            </a:solidFill>
            <a:round/>
            <a:headEnd/>
            <a:tailEnd type="arrow" w="med" len="med"/>
          </a:ln>
        </p:spPr>
      </p:cxnSp>
      <p:cxnSp>
        <p:nvCxnSpPr>
          <p:cNvPr id="15" name="Straight Arrow Connector 21"/>
          <p:cNvCxnSpPr>
            <a:cxnSpLocks noChangeShapeType="1"/>
          </p:cNvCxnSpPr>
          <p:nvPr/>
        </p:nvCxnSpPr>
        <p:spPr bwMode="auto">
          <a:xfrm flipV="1">
            <a:off x="4647577" y="4414399"/>
            <a:ext cx="708905" cy="5154"/>
          </a:xfrm>
          <a:prstGeom prst="straightConnector1">
            <a:avLst/>
          </a:prstGeom>
          <a:noFill/>
          <a:ln w="9525" algn="ctr">
            <a:solidFill>
              <a:schemeClr val="tx1"/>
            </a:solidFill>
            <a:round/>
            <a:headEnd/>
            <a:tailEnd type="arrow" w="med" len="med"/>
          </a:ln>
        </p:spPr>
      </p:cxnSp>
      <p:cxnSp>
        <p:nvCxnSpPr>
          <p:cNvPr id="16" name="Straight Arrow Connector 25"/>
          <p:cNvCxnSpPr>
            <a:cxnSpLocks noChangeShapeType="1"/>
          </p:cNvCxnSpPr>
          <p:nvPr/>
        </p:nvCxnSpPr>
        <p:spPr bwMode="auto">
          <a:xfrm flipV="1">
            <a:off x="3921382" y="3960838"/>
            <a:ext cx="1365939" cy="15462"/>
          </a:xfrm>
          <a:prstGeom prst="straightConnector1">
            <a:avLst/>
          </a:prstGeom>
          <a:noFill/>
          <a:ln w="9525" algn="ctr">
            <a:solidFill>
              <a:schemeClr val="tx1"/>
            </a:solidFill>
            <a:round/>
            <a:headEnd/>
            <a:tailEnd type="arrow" w="med" len="med"/>
          </a:ln>
        </p:spPr>
      </p:cxnSp>
      <p:sp>
        <p:nvSpPr>
          <p:cNvPr id="17" name="Rectangle 16"/>
          <p:cNvSpPr/>
          <p:nvPr/>
        </p:nvSpPr>
        <p:spPr>
          <a:xfrm>
            <a:off x="2290324" y="3671144"/>
            <a:ext cx="2766458" cy="1195754"/>
          </a:xfrm>
          <a:prstGeom prst="rect">
            <a:avLst/>
          </a:prstGeom>
          <a:no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p>
        </p:txBody>
      </p:sp>
      <p:sp>
        <p:nvSpPr>
          <p:cNvPr id="18" name="TextBox 17"/>
          <p:cNvSpPr txBox="1"/>
          <p:nvPr/>
        </p:nvSpPr>
        <p:spPr>
          <a:xfrm>
            <a:off x="1013727" y="3233828"/>
            <a:ext cx="6098593" cy="276999"/>
          </a:xfrm>
          <a:prstGeom prst="rect">
            <a:avLst/>
          </a:prstGeom>
          <a:noFill/>
        </p:spPr>
        <p:txBody>
          <a:bodyPr wrap="none" rtlCol="0">
            <a:spAutoFit/>
          </a:bodyPr>
          <a:lstStyle/>
          <a:p>
            <a:r>
              <a:rPr lang="en-US" sz="1200" dirty="0" smtClean="0"/>
              <a:t>Dependency graph derivation: only show different sources (internal, </a:t>
            </a:r>
            <a:r>
              <a:rPr lang="en-US" sz="1200" dirty="0" err="1" smtClean="0"/>
              <a:t>extarnal</a:t>
            </a:r>
            <a:r>
              <a:rPr lang="en-US" sz="1200" dirty="0" smtClean="0"/>
              <a:t>) of signals</a:t>
            </a:r>
            <a:endParaRPr lang="en-US" sz="12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6350">
          <a:solidFill>
            <a:schemeClr val="tx1"/>
          </a:solidFill>
        </a:ln>
      </a:spPr>
      <a:bodyPr lIns="45720" rIns="45720" rtlCol="0" anchor="ctr"/>
      <a:lstStyle>
        <a:defPPr algn="ctr">
          <a:defRPr sz="1200"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w="med" len="med"/>
          <a:tailEnd type="none" w="med" len="med"/>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defRPr sz="1200" dirty="0" smtClean="0"/>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6056</TotalTime>
  <Words>2245</Words>
  <Application>Microsoft Office PowerPoint</Application>
  <PresentationFormat>On-screen Show (4:3)</PresentationFormat>
  <Paragraphs>291</Paragraphs>
  <Slides>23</Slides>
  <Notes>2</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Office Theme</vt:lpstr>
      <vt:lpstr>PROMISE Verification of multi-component integrated control functions  using HiLiTE and other PROMISE Tools  v6 4/25/11</vt:lpstr>
      <vt:lpstr>Motivation and Context</vt:lpstr>
      <vt:lpstr>Slide 3</vt:lpstr>
      <vt:lpstr>Slide 4</vt:lpstr>
      <vt:lpstr>Slide 5</vt:lpstr>
      <vt:lpstr>Summary of Integration of HiLiTE with Vanderbilt Design Tool and H-SAL</vt:lpstr>
      <vt:lpstr> Definition of Tool Interfaces</vt:lpstr>
      <vt:lpstr>Slide 8</vt:lpstr>
      <vt:lpstr>Design Flow Analysis</vt:lpstr>
      <vt:lpstr>System Dictionary Contents</vt:lpstr>
      <vt:lpstr>I/O: Input and Output Transformations </vt:lpstr>
      <vt:lpstr>Design / Verification Problems to be Addressed</vt:lpstr>
      <vt:lpstr>Impact of Resolution on Design Correctness when Components are reused / integrated</vt:lpstr>
      <vt:lpstr> Integration with HiLiTE</vt:lpstr>
      <vt:lpstr>Using HiLiTE from a Design Flow Tool</vt:lpstr>
      <vt:lpstr>HiLiTE User Guide Readings</vt:lpstr>
      <vt:lpstr>Range File Examples</vt:lpstr>
      <vt:lpstr>Defect Reporting Examples</vt:lpstr>
      <vt:lpstr>  Discussions </vt:lpstr>
      <vt:lpstr>Discussion of Relational and other Abstractions for Analyses (Ashish)</vt:lpstr>
      <vt:lpstr>HiLiTE uses Range Computation Abstractions for Several Blocks </vt:lpstr>
      <vt:lpstr>Representation of Time in Control System Models </vt:lpstr>
      <vt:lpstr>Hard problems are complex feedback loops involving several blocks</vt:lpstr>
    </vt:vector>
  </TitlesOfParts>
  <Company>Honeywell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Honeywell</dc:creator>
  <cp:lastModifiedBy>Devesh Bhatt</cp:lastModifiedBy>
  <cp:revision>65</cp:revision>
  <dcterms:created xsi:type="dcterms:W3CDTF">2011-02-17T15:50:42Z</dcterms:created>
  <dcterms:modified xsi:type="dcterms:W3CDTF">2011-04-26T03:40:31Z</dcterms:modified>
</cp:coreProperties>
</file>