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2" r:id="rId16"/>
    <p:sldId id="269" r:id="rId17"/>
    <p:sldId id="270" r:id="rId18"/>
    <p:sldId id="271" r:id="rId19"/>
    <p:sldId id="272" r:id="rId20"/>
    <p:sldId id="273" r:id="rId21"/>
    <p:sldId id="283" r:id="rId22"/>
    <p:sldId id="275" r:id="rId23"/>
    <p:sldId id="276" r:id="rId24"/>
    <p:sldId id="277" r:id="rId25"/>
    <p:sldId id="278" r:id="rId26"/>
    <p:sldId id="284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92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67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1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6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5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4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7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49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7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5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53EAF-670F-4E38-820C-CCCD069416B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8DAB9-2173-40CC-9318-6D4788D8D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04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lattmann@isis.vanderbilt.edu" TargetMode="External"/><Relationship Id="rId2" Type="http://schemas.openxmlformats.org/officeDocument/2006/relationships/hyperlink" Target="mailto:bapty@isis.vanderbilt.edu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get to the Verification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Download and Install the META tools</a:t>
            </a:r>
          </a:p>
          <a:p>
            <a:pPr lvl="1"/>
            <a:r>
              <a:rPr lang="en-US" dirty="0"/>
              <a:t>http://cps-vo.org/group/avm/metax/downloads</a:t>
            </a:r>
            <a:endParaRPr lang="en-US" dirty="0" smtClean="0"/>
          </a:p>
          <a:p>
            <a:r>
              <a:rPr lang="en-US" dirty="0" smtClean="0"/>
              <a:t>Navigate to “Documents/META Documents/Verification”</a:t>
            </a:r>
          </a:p>
          <a:p>
            <a:pPr lvl="1"/>
            <a:r>
              <a:rPr lang="en-US" dirty="0" smtClean="0"/>
              <a:t>“Verification_Models.pptx” </a:t>
            </a:r>
            <a:r>
              <a:rPr lang="en-US" dirty="0" smtClean="0">
                <a:sym typeface="Wingdings" pitchFamily="2" charset="2"/>
              </a:rPr>
              <a:t> this PPT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VerificationExample.xme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GME model for the verification problem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Generated/IFV_equ.mo  </a:t>
            </a:r>
            <a:r>
              <a:rPr lang="en-US" dirty="0" err="1" smtClean="0">
                <a:sym typeface="Wingdings" pitchFamily="2" charset="2"/>
              </a:rPr>
              <a:t>modelica</a:t>
            </a:r>
            <a:r>
              <a:rPr lang="en-US" dirty="0" smtClean="0">
                <a:sym typeface="Wingdings" pitchFamily="2" charset="2"/>
              </a:rPr>
              <a:t> representation of challenge problem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Generated/IFV_equ.html  HTML info/documentation of the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430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Composed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en-US" dirty="0" smtClean="0"/>
              <a:t>Composition Of System </a:t>
            </a:r>
          </a:p>
          <a:p>
            <a:r>
              <a:rPr lang="en-US" dirty="0" smtClean="0"/>
              <a:t>Map to </a:t>
            </a:r>
            <a:r>
              <a:rPr lang="en-US" dirty="0" err="1" smtClean="0"/>
              <a:t>Modelica</a:t>
            </a:r>
            <a:r>
              <a:rPr lang="en-US" dirty="0" smtClean="0"/>
              <a:t> Representation</a:t>
            </a:r>
          </a:p>
          <a:p>
            <a:pPr lvl="1"/>
            <a:r>
              <a:rPr lang="en-US" dirty="0" smtClean="0"/>
              <a:t>Variables Noted on Arcs and Nodes</a:t>
            </a:r>
            <a:endParaRPr lang="en-US" dirty="0"/>
          </a:p>
        </p:txBody>
      </p:sp>
      <p:pic>
        <p:nvPicPr>
          <p:cNvPr id="9218" name="Picture 2" descr="D:\Work\META\META\tags\demo-1109\models\IFV\generated\SimplifiedVerificationTestBenc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222"/>
            <a:ext cx="8991600" cy="95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488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5868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Modelica</a:t>
            </a:r>
            <a:r>
              <a:rPr lang="en-US" dirty="0" smtClean="0"/>
              <a:t>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4953000" cy="414496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Modelica</a:t>
            </a:r>
            <a:r>
              <a:rPr lang="en-US" dirty="0" smtClean="0"/>
              <a:t> Models Auto Generated</a:t>
            </a:r>
          </a:p>
          <a:p>
            <a:pPr lvl="1"/>
            <a:r>
              <a:rPr lang="en-US" dirty="0" smtClean="0"/>
              <a:t>See Embedded Link</a:t>
            </a:r>
          </a:p>
          <a:p>
            <a:r>
              <a:rPr lang="en-US" dirty="0" smtClean="0"/>
              <a:t>Models and Documentation load in </a:t>
            </a:r>
            <a:r>
              <a:rPr lang="en-US" dirty="0" err="1" smtClean="0"/>
              <a:t>OpenModelica</a:t>
            </a:r>
            <a:endParaRPr lang="en-US" dirty="0" smtClean="0"/>
          </a:p>
          <a:p>
            <a:r>
              <a:rPr lang="en-US" dirty="0" smtClean="0"/>
              <a:t>Simulations Execute</a:t>
            </a:r>
          </a:p>
          <a:p>
            <a:pPr lvl="1"/>
            <a:r>
              <a:rPr lang="en-US" dirty="0" smtClean="0"/>
              <a:t>OM Bugs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069075"/>
              </p:ext>
            </p:extLst>
          </p:nvPr>
        </p:nvGraphicFramePr>
        <p:xfrm>
          <a:off x="6096000" y="1219200"/>
          <a:ext cx="2805113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8" name="Packager Shell Object" showAsIcon="1" r:id="rId3" imgW="2804400" imgH="686880" progId="Package">
                  <p:embed/>
                </p:oleObj>
              </mc:Choice>
              <mc:Fallback>
                <p:oleObj name="Packager Shell Object" showAsIcon="1" r:id="rId3" imgW="2804400" imgH="6868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0" y="1219200"/>
                        <a:ext cx="2805113" cy="687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252" y="1981200"/>
            <a:ext cx="4592557" cy="3424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957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Modelica</a:t>
            </a:r>
            <a:r>
              <a:rPr lang="en-US" dirty="0" smtClean="0"/>
              <a:t>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3886200" cy="472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Simulation of 25 Sec.</a:t>
            </a:r>
          </a:p>
          <a:p>
            <a:r>
              <a:rPr lang="en-US" sz="2800" dirty="0" smtClean="0"/>
              <a:t>Effort &amp; Flow (Torque &amp; w) Plotted on both sides of Transmission</a:t>
            </a:r>
          </a:p>
          <a:p>
            <a:r>
              <a:rPr lang="en-US" sz="2800" dirty="0" smtClean="0"/>
              <a:t>Work-in-Progress</a:t>
            </a:r>
          </a:p>
          <a:p>
            <a:pPr lvl="1"/>
            <a:r>
              <a:rPr lang="en-US" sz="2400" dirty="0" smtClean="0"/>
              <a:t>Constants Not Calibrated</a:t>
            </a:r>
          </a:p>
          <a:p>
            <a:pPr lvl="1"/>
            <a:r>
              <a:rPr lang="en-US" sz="2400" dirty="0" smtClean="0"/>
              <a:t>Suspect OM Bug related to if-then-else ordering</a:t>
            </a:r>
            <a:endParaRPr lang="en-US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524000"/>
            <a:ext cx="5159947" cy="386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161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Done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Calibrate Model</a:t>
            </a:r>
          </a:p>
          <a:p>
            <a:r>
              <a:rPr lang="en-US" dirty="0" smtClean="0"/>
              <a:t>Better Transmission Control</a:t>
            </a:r>
          </a:p>
          <a:p>
            <a:r>
              <a:rPr lang="en-US" dirty="0" smtClean="0"/>
              <a:t>Resolve Simulation Bugs</a:t>
            </a:r>
          </a:p>
          <a:p>
            <a:r>
              <a:rPr lang="en-US" dirty="0" smtClean="0"/>
              <a:t>Create Evaluators for Acceleration, Max Speed, Fuel Efficiency</a:t>
            </a:r>
          </a:p>
          <a:p>
            <a:r>
              <a:rPr lang="en-US" dirty="0" smtClean="0"/>
              <a:t>More Scenarios</a:t>
            </a:r>
          </a:p>
          <a:p>
            <a:r>
              <a:rPr lang="en-US" dirty="0" smtClean="0"/>
              <a:t>Questions/Complaints: </a:t>
            </a:r>
            <a:r>
              <a:rPr lang="en-US" dirty="0" smtClean="0">
                <a:hlinkClick r:id="rId2"/>
              </a:rPr>
              <a:t>bapty@isis.vanderbilt.edu</a:t>
            </a:r>
            <a:endParaRPr lang="en-US" dirty="0" smtClean="0"/>
          </a:p>
          <a:p>
            <a:r>
              <a:rPr lang="en-US" dirty="0" smtClean="0"/>
              <a:t>Kudos:  </a:t>
            </a:r>
            <a:r>
              <a:rPr lang="en-US" dirty="0" smtClean="0">
                <a:hlinkClick r:id="rId3"/>
              </a:rPr>
              <a:t>lattmann@isis.vanderbilt.edu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02747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with more state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35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</a:t>
            </a:r>
            <a:r>
              <a:rPr lang="en-US" dirty="0" smtClean="0"/>
              <a:t>diagram</a:t>
            </a:r>
            <a:endParaRPr lang="en-US" dirty="0"/>
          </a:p>
        </p:txBody>
      </p:sp>
      <p:grpSp>
        <p:nvGrpSpPr>
          <p:cNvPr id="127" name="Group 126"/>
          <p:cNvGrpSpPr/>
          <p:nvPr/>
        </p:nvGrpSpPr>
        <p:grpSpPr>
          <a:xfrm>
            <a:off x="2514600" y="1531621"/>
            <a:ext cx="3962400" cy="2296895"/>
            <a:chOff x="1066800" y="1726962"/>
            <a:chExt cx="7162800" cy="3732591"/>
          </a:xfrm>
        </p:grpSpPr>
        <p:sp>
          <p:nvSpPr>
            <p:cNvPr id="4" name="Rounded Rectangle 3"/>
            <p:cNvSpPr/>
            <p:nvPr/>
          </p:nvSpPr>
          <p:spPr>
            <a:xfrm>
              <a:off x="1066800" y="1900728"/>
              <a:ext cx="7162800" cy="3385061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2247900" y="2074492"/>
              <a:ext cx="4857839" cy="3037530"/>
              <a:chOff x="2247900" y="2074492"/>
              <a:chExt cx="4857839" cy="3037530"/>
            </a:xfrm>
          </p:grpSpPr>
          <p:cxnSp>
            <p:nvCxnSpPr>
              <p:cNvPr id="36" name="Straight Connector 35"/>
              <p:cNvCxnSpPr>
                <a:stCxn id="20" idx="0"/>
                <a:endCxn id="5" idx="2"/>
              </p:cNvCxnSpPr>
              <p:nvPr/>
            </p:nvCxnSpPr>
            <p:spPr>
              <a:xfrm flipV="1">
                <a:off x="2247900" y="2074492"/>
                <a:ext cx="0" cy="2345108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stCxn id="20" idx="2"/>
                <a:endCxn id="9" idx="0"/>
              </p:cNvCxnSpPr>
              <p:nvPr/>
            </p:nvCxnSpPr>
            <p:spPr>
              <a:xfrm>
                <a:off x="2247902" y="4800599"/>
                <a:ext cx="0" cy="311423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>
                <a:stCxn id="19" idx="2"/>
                <a:endCxn id="10" idx="0"/>
              </p:cNvCxnSpPr>
              <p:nvPr/>
            </p:nvCxnSpPr>
            <p:spPr>
              <a:xfrm>
                <a:off x="3467102" y="4800599"/>
                <a:ext cx="0" cy="311423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>
                <a:stCxn id="19" idx="0"/>
                <a:endCxn id="6" idx="2"/>
              </p:cNvCxnSpPr>
              <p:nvPr/>
            </p:nvCxnSpPr>
            <p:spPr>
              <a:xfrm flipV="1">
                <a:off x="3467100" y="2074492"/>
                <a:ext cx="0" cy="2345108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stCxn id="7" idx="2"/>
                <a:endCxn id="17" idx="0"/>
              </p:cNvCxnSpPr>
              <p:nvPr/>
            </p:nvCxnSpPr>
            <p:spPr>
              <a:xfrm>
                <a:off x="5867400" y="2074492"/>
                <a:ext cx="0" cy="2342972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stCxn id="17" idx="2"/>
                <a:endCxn id="11" idx="0"/>
              </p:cNvCxnSpPr>
              <p:nvPr/>
            </p:nvCxnSpPr>
            <p:spPr>
              <a:xfrm>
                <a:off x="5867401" y="4798464"/>
                <a:ext cx="0" cy="313558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stCxn id="8" idx="2"/>
                <a:endCxn id="18" idx="0"/>
              </p:cNvCxnSpPr>
              <p:nvPr/>
            </p:nvCxnSpPr>
            <p:spPr>
              <a:xfrm flipH="1">
                <a:off x="7086778" y="2074492"/>
                <a:ext cx="18961" cy="2345108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stCxn id="18" idx="2"/>
                <a:endCxn id="12" idx="0"/>
              </p:cNvCxnSpPr>
              <p:nvPr/>
            </p:nvCxnSpPr>
            <p:spPr>
              <a:xfrm flipH="1">
                <a:off x="7086601" y="4800599"/>
                <a:ext cx="179" cy="311423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Rectangle 81"/>
            <p:cNvSpPr/>
            <p:nvPr/>
          </p:nvSpPr>
          <p:spPr>
            <a:xfrm>
              <a:off x="1600200" y="2209800"/>
              <a:ext cx="4986337" cy="838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100" b="1" dirty="0" smtClean="0"/>
                <a:t>System Under Test</a:t>
              </a:r>
              <a:endParaRPr lang="en-US" sz="1100" b="1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1752600" y="1726962"/>
              <a:ext cx="990600" cy="34753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W 1R</a:t>
              </a:r>
              <a:endParaRPr lang="en-US" sz="8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971800" y="1726962"/>
              <a:ext cx="990600" cy="34753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W 2R</a:t>
              </a:r>
              <a:endParaRPr lang="en-US" sz="8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372100" y="1726962"/>
              <a:ext cx="990600" cy="34753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W 3R</a:t>
              </a:r>
              <a:endParaRPr lang="en-US" sz="8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610439" y="1726962"/>
              <a:ext cx="990600" cy="34753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W 4R</a:t>
              </a:r>
              <a:endParaRPr lang="en-US" sz="8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752600" y="5112023"/>
              <a:ext cx="990599" cy="34753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W 1L</a:t>
              </a:r>
              <a:endParaRPr lang="en-US" sz="8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971800" y="5112023"/>
              <a:ext cx="990599" cy="34753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W 2L</a:t>
              </a:r>
              <a:endParaRPr lang="en-US" sz="8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372099" y="5112023"/>
              <a:ext cx="990599" cy="34753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W 3L</a:t>
              </a:r>
              <a:endParaRPr lang="en-US" sz="800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591299" y="5112023"/>
              <a:ext cx="990599" cy="34753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W4L</a:t>
              </a:r>
              <a:endParaRPr lang="en-US" sz="8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09515" y="2514600"/>
              <a:ext cx="13335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/>
                <a:t>Engine</a:t>
              </a:r>
              <a:endParaRPr lang="en-US" sz="8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072151" y="2514600"/>
              <a:ext cx="1404938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/>
                <a:t>Transmission</a:t>
              </a:r>
              <a:endParaRPr lang="en-US" sz="800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267200" y="3185088"/>
              <a:ext cx="953622" cy="635949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Transfer Case</a:t>
              </a:r>
              <a:endParaRPr lang="en-US" sz="8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429250" y="4417464"/>
              <a:ext cx="876300" cy="381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Diff 3</a:t>
              </a:r>
              <a:endParaRPr lang="en-US" sz="8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648628" y="4419600"/>
              <a:ext cx="876300" cy="381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Diff 4</a:t>
              </a:r>
              <a:endParaRPr lang="en-US" sz="8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28950" y="4419600"/>
              <a:ext cx="876300" cy="381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Diff 2</a:t>
              </a:r>
              <a:endParaRPr lang="en-US" sz="8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809750" y="4419600"/>
              <a:ext cx="876300" cy="381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Diff 1</a:t>
              </a:r>
              <a:endParaRPr lang="en-US" sz="800" dirty="0"/>
            </a:p>
          </p:txBody>
        </p:sp>
        <p:cxnSp>
          <p:nvCxnSpPr>
            <p:cNvPr id="23" name="Straight Connector 22"/>
            <p:cNvCxnSpPr>
              <a:stCxn id="13" idx="3"/>
              <a:endCxn id="15" idx="1"/>
            </p:cNvCxnSpPr>
            <p:nvPr/>
          </p:nvCxnSpPr>
          <p:spPr>
            <a:xfrm>
              <a:off x="3043015" y="2743200"/>
              <a:ext cx="2029136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5" idx="3"/>
            </p:cNvCxnSpPr>
            <p:nvPr/>
          </p:nvCxnSpPr>
          <p:spPr>
            <a:xfrm>
              <a:off x="6477089" y="2743200"/>
              <a:ext cx="2952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772275" y="2743200"/>
              <a:ext cx="89" cy="75986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endCxn id="16" idx="3"/>
            </p:cNvCxnSpPr>
            <p:nvPr/>
          </p:nvCxnSpPr>
          <p:spPr>
            <a:xfrm flipH="1">
              <a:off x="5220822" y="3503063"/>
              <a:ext cx="155145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6" idx="2"/>
              <a:endCxn id="17" idx="1"/>
            </p:cNvCxnSpPr>
            <p:nvPr/>
          </p:nvCxnSpPr>
          <p:spPr>
            <a:xfrm>
              <a:off x="4744011" y="3821037"/>
              <a:ext cx="685239" cy="78692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7" idx="3"/>
              <a:endCxn id="18" idx="1"/>
            </p:cNvCxnSpPr>
            <p:nvPr/>
          </p:nvCxnSpPr>
          <p:spPr>
            <a:xfrm>
              <a:off x="6305550" y="4607964"/>
              <a:ext cx="343078" cy="21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16" idx="2"/>
              <a:endCxn id="19" idx="3"/>
            </p:cNvCxnSpPr>
            <p:nvPr/>
          </p:nvCxnSpPr>
          <p:spPr>
            <a:xfrm flipH="1">
              <a:off x="3905250" y="3821037"/>
              <a:ext cx="838761" cy="78906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9" idx="1"/>
              <a:endCxn id="20" idx="3"/>
            </p:cNvCxnSpPr>
            <p:nvPr/>
          </p:nvCxnSpPr>
          <p:spPr>
            <a:xfrm flipH="1">
              <a:off x="2686050" y="4610100"/>
              <a:ext cx="3429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1225698" y="3048000"/>
              <a:ext cx="257175" cy="1752601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Fuel</a:t>
              </a:r>
            </a:p>
          </p:txBody>
        </p:sp>
        <p:cxnSp>
          <p:nvCxnSpPr>
            <p:cNvPr id="33" name="Straight Connector 32"/>
            <p:cNvCxnSpPr>
              <a:stCxn id="32" idx="0"/>
              <a:endCxn id="13" idx="1"/>
            </p:cNvCxnSpPr>
            <p:nvPr/>
          </p:nvCxnSpPr>
          <p:spPr>
            <a:xfrm flipV="1">
              <a:off x="1354286" y="2743200"/>
              <a:ext cx="355229" cy="3048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8272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963752" y="2041021"/>
            <a:ext cx="3733799" cy="14641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b="1" i="1" dirty="0" smtClean="0"/>
              <a:t>System Under Test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</a:t>
            </a:r>
            <a:r>
              <a:rPr lang="en-US" dirty="0" smtClean="0"/>
              <a:t>level test bench diagram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17908" y="2598000"/>
            <a:ext cx="13335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Engine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54451" y="2598000"/>
            <a:ext cx="17526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Transmission</a:t>
            </a:r>
            <a:endParaRPr lang="en-US" dirty="0"/>
          </a:p>
        </p:txBody>
      </p:sp>
      <p:cxnSp>
        <p:nvCxnSpPr>
          <p:cNvPr id="14" name="Straight Connector 13"/>
          <p:cNvCxnSpPr>
            <a:stCxn id="4" idx="3"/>
            <a:endCxn id="6" idx="1"/>
          </p:cNvCxnSpPr>
          <p:nvPr/>
        </p:nvCxnSpPr>
        <p:spPr>
          <a:xfrm>
            <a:off x="3551408" y="2940900"/>
            <a:ext cx="20304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972864" y="2605121"/>
            <a:ext cx="2409136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Rotational2Translation</a:t>
            </a:r>
          </a:p>
          <a:p>
            <a:pPr algn="ctr"/>
            <a:r>
              <a:rPr lang="en-US" dirty="0" smtClean="0"/>
              <a:t>(wheels)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14400" y="2590800"/>
            <a:ext cx="973151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Throttle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34" idx="3"/>
            <a:endCxn id="4" idx="1"/>
          </p:cNvCxnSpPr>
          <p:nvPr/>
        </p:nvCxnSpPr>
        <p:spPr>
          <a:xfrm>
            <a:off x="1887551" y="2933700"/>
            <a:ext cx="330357" cy="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1551158" y="3708935"/>
            <a:ext cx="2666999" cy="995065"/>
            <a:chOff x="6982626" y="5377468"/>
            <a:chExt cx="2133600" cy="995065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7135026" y="5730667"/>
              <a:ext cx="38100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7135026" y="6035467"/>
              <a:ext cx="381000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502139" y="5606068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Signal</a:t>
              </a:r>
              <a:endParaRPr lang="en-US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982626" y="5377468"/>
              <a:ext cx="14602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Connection types:</a:t>
              </a:r>
              <a:endParaRPr lang="en-US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16026" y="5910868"/>
              <a:ext cx="16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Mechanical Rotational Power</a:t>
              </a:r>
              <a:endParaRPr lang="en-US" sz="1200" dirty="0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6140831" y="3871634"/>
            <a:ext cx="2073201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Load</a:t>
            </a:r>
          </a:p>
          <a:p>
            <a:pPr algn="ctr"/>
            <a:r>
              <a:rPr lang="en-US" dirty="0" smtClean="0"/>
              <a:t>(Vehicle)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84551" y="2933700"/>
            <a:ext cx="1492399" cy="25391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Transmission controller</a:t>
            </a:r>
            <a:endParaRPr lang="en-US" sz="105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9" name="Straight Connector 38"/>
          <p:cNvCxnSpPr>
            <a:stCxn id="6" idx="3"/>
            <a:endCxn id="29" idx="1"/>
          </p:cNvCxnSpPr>
          <p:nvPr/>
        </p:nvCxnSpPr>
        <p:spPr>
          <a:xfrm>
            <a:off x="5507051" y="2940900"/>
            <a:ext cx="465813" cy="712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29" idx="2"/>
            <a:endCxn id="51" idx="0"/>
          </p:cNvCxnSpPr>
          <p:nvPr/>
        </p:nvCxnSpPr>
        <p:spPr>
          <a:xfrm>
            <a:off x="7177432" y="3290921"/>
            <a:ext cx="0" cy="58071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156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GME Test Bench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0"/>
            <a:ext cx="8067675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240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 Under Test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7" y="2514600"/>
            <a:ext cx="6067425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928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09800"/>
            <a:ext cx="4733925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892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2257" y="457200"/>
            <a:ext cx="7772400" cy="1470025"/>
          </a:xfrm>
        </p:spPr>
        <p:txBody>
          <a:bodyPr/>
          <a:lstStyle/>
          <a:p>
            <a:r>
              <a:rPr lang="en-US" dirty="0" smtClean="0"/>
              <a:t>Verification Sample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792066"/>
            <a:ext cx="5105400" cy="33039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Purpose: Initial Integration Sandbox for Verification Tools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Approach: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Simple Components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Simple Scenario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Simple </a:t>
            </a:r>
            <a:r>
              <a:rPr lang="en-US" dirty="0" err="1" smtClean="0">
                <a:solidFill>
                  <a:schemeClr val="tx1"/>
                </a:solidFill>
              </a:rPr>
              <a:t>TestBench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See Embedded GME Model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616" y="2400300"/>
            <a:ext cx="3803359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0946366"/>
              </p:ext>
            </p:extLst>
          </p:nvPr>
        </p:nvGraphicFramePr>
        <p:xfrm>
          <a:off x="2133600" y="5943600"/>
          <a:ext cx="2055813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Packager Shell Object" showAsIcon="1" r:id="rId4" imgW="2055960" imgH="686880" progId="Package">
                  <p:embed/>
                </p:oleObj>
              </mc:Choice>
              <mc:Fallback>
                <p:oleObj name="Packager Shell Object" showAsIcon="1" r:id="rId4" imgW="2055960" imgH="6868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33600" y="5943600"/>
                        <a:ext cx="2055813" cy="687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9371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7867650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10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Controller</a:t>
            </a:r>
            <a:endParaRPr lang="en-US" dirty="0"/>
          </a:p>
        </p:txBody>
      </p:sp>
      <p:pic>
        <p:nvPicPr>
          <p:cNvPr id="4" name="Picture 3" descr="Screen shot 2011-11-11 at 2.41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371600"/>
            <a:ext cx="2802668" cy="53872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Screen shot 2011-11-11 at 2.45.2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581400"/>
            <a:ext cx="4038600" cy="222170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 descr="Clip 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19906"/>
            <a:ext cx="4038600" cy="191082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Screen shot 2011-11-11 at 3.00.1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274695"/>
            <a:ext cx="2286000" cy="358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41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Vehicle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263" y="2171700"/>
            <a:ext cx="341947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80930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BG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31620" y="2605881"/>
          <a:ext cx="6080760" cy="2514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0380"/>
                <a:gridCol w="3040380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Variable name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Description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E19, e16, e8, e6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Engine’s output torque and transmission’s input torque (Nm)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F19, f16, f15, f17, f18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Angular velocity of engine’s output and transmission input (rad/s)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E14, e1, e13, e7, e9, e11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Transmission’s output torque [Nm]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F14, f1, f13, f7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Transmission’s output angular velocity [rad/s]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E2, e0, e3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Overall ‘driving’ force on the vehicle mass [N]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F2, f0, f3, f5,f4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Vehicle speed [m/s]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E18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Engine’s torque source without losses [Nm], (e10 after losses, bearing loss + inertia)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(Test load MR)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Lumped parameter for all losses [Ns/m]: Road resistance + wind drag + etc.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(Test load I)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Lumped inertia value for the entire ‘vehicle’. (Mass of the vehicle [kg])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6386" name="Picture 2" descr="F:\SVN\META\sandbox\zsolt\Verification\20111110\generated\SimplifiedVerificationTestBenchExtend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860974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6751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Generated equations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55022" y="1311466"/>
            <a:ext cx="286037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29897" y="1303977"/>
            <a:ext cx="22098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44840" y="3352800"/>
            <a:ext cx="15799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Initial Values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9642" y="1165477"/>
            <a:ext cx="1221558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Variable definitions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9" y="1179730"/>
            <a:ext cx="569855" cy="552586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495" y="1850290"/>
            <a:ext cx="2460603" cy="110489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884" y="3924299"/>
            <a:ext cx="885825" cy="8382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021" y="1833198"/>
            <a:ext cx="2860378" cy="463904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037562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Modelica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Without transmission controller</a:t>
            </a:r>
          </a:p>
          <a:p>
            <a:pPr lvl="1"/>
            <a:r>
              <a:rPr lang="en-US" dirty="0" smtClean="0"/>
              <a:t>e19: engine’s output torque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3: vehicle speed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24200"/>
            <a:ext cx="7200366" cy="354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2359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Simulink Results w/ Controller</a:t>
            </a:r>
            <a:endParaRPr lang="en-US" dirty="0"/>
          </a:p>
        </p:txBody>
      </p:sp>
      <p:pic>
        <p:nvPicPr>
          <p:cNvPr id="4" name="Picture 3" descr="Screen shot 2011-11-11 at 3.04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1" y="2667000"/>
            <a:ext cx="2931693" cy="1992413"/>
          </a:xfrm>
          <a:prstGeom prst="rect">
            <a:avLst/>
          </a:prstGeom>
        </p:spPr>
      </p:pic>
      <p:pic>
        <p:nvPicPr>
          <p:cNvPr id="5" name="Picture 4" descr="Screen shot 2011-11-11 at 3.05.0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536" y="2667001"/>
            <a:ext cx="2929547" cy="1981200"/>
          </a:xfrm>
          <a:prstGeom prst="rect">
            <a:avLst/>
          </a:prstGeom>
        </p:spPr>
      </p:pic>
      <p:pic>
        <p:nvPicPr>
          <p:cNvPr id="6" name="Picture 5" descr="Screen shot 2011-11-11 at 3.06.5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536" y="2659819"/>
            <a:ext cx="2942218" cy="19867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2133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Velocity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38600" y="2133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Gear Ratio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21336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Engine RPM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5880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[1.] </a:t>
            </a:r>
            <a:r>
              <a:rPr lang="en-US" dirty="0" err="1" smtClean="0"/>
              <a:t>Shuvra</a:t>
            </a:r>
            <a:r>
              <a:rPr lang="en-US" dirty="0" smtClean="0"/>
              <a:t> Das: Mechatronic Modeling and Simulation Using Bond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697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04"/>
            <a:ext cx="8229600" cy="887896"/>
          </a:xfrm>
        </p:spPr>
        <p:txBody>
          <a:bodyPr/>
          <a:lstStyle/>
          <a:p>
            <a:r>
              <a:rPr lang="en-US" dirty="0" smtClean="0"/>
              <a:t>Simple Test Bench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90730"/>
            <a:ext cx="8610600" cy="3154363"/>
          </a:xfrm>
        </p:spPr>
        <p:txBody>
          <a:bodyPr/>
          <a:lstStyle/>
          <a:p>
            <a:r>
              <a:rPr lang="en-US" dirty="0" smtClean="0"/>
              <a:t>Compute Acceleration</a:t>
            </a:r>
          </a:p>
          <a:p>
            <a:pPr lvl="1"/>
            <a:r>
              <a:rPr lang="en-US" dirty="0" smtClean="0"/>
              <a:t>Throttle at Max Torque (Firewalled)</a:t>
            </a:r>
          </a:p>
          <a:p>
            <a:pPr lvl="1"/>
            <a:r>
              <a:rPr lang="en-US" dirty="0" smtClean="0"/>
              <a:t>Road Scenario at static condition</a:t>
            </a:r>
          </a:p>
          <a:p>
            <a:pPr lvl="1"/>
            <a:r>
              <a:rPr lang="en-US" dirty="0" smtClean="0"/>
              <a:t>Rotational Load is Resistive and Inductive</a:t>
            </a:r>
          </a:p>
          <a:p>
            <a:pPr lvl="1"/>
            <a:r>
              <a:rPr lang="en-US" dirty="0" smtClean="0"/>
              <a:t>Drivetrain subset is Engine &amp; Transmission Only</a:t>
            </a:r>
          </a:p>
          <a:p>
            <a:pPr lvl="2"/>
            <a:r>
              <a:rPr lang="en-US" dirty="0" smtClean="0"/>
              <a:t>Transmission Controller is simple static logic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95130"/>
            <a:ext cx="5326811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5211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26504"/>
            <a:ext cx="8229600" cy="933243"/>
          </a:xfrm>
        </p:spPr>
        <p:txBody>
          <a:bodyPr/>
          <a:lstStyle/>
          <a:p>
            <a:r>
              <a:rPr lang="en-US" dirty="0" smtClean="0"/>
              <a:t>Scenario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316163"/>
          </a:xfrm>
        </p:spPr>
        <p:txBody>
          <a:bodyPr/>
          <a:lstStyle/>
          <a:p>
            <a:r>
              <a:rPr lang="en-US" dirty="0" smtClean="0"/>
              <a:t>Graphical Description using Control Functions</a:t>
            </a:r>
          </a:p>
          <a:p>
            <a:r>
              <a:rPr lang="en-US" dirty="0" smtClean="0"/>
              <a:t>Function Behavior Specified Bilingually</a:t>
            </a:r>
          </a:p>
          <a:p>
            <a:pPr lvl="1"/>
            <a:r>
              <a:rPr lang="en-US" dirty="0" err="1" smtClean="0"/>
              <a:t>Matlab</a:t>
            </a:r>
            <a:r>
              <a:rPr lang="en-US" dirty="0" smtClean="0"/>
              <a:t> Embedded Function Subset</a:t>
            </a:r>
          </a:p>
          <a:p>
            <a:pPr lvl="1"/>
            <a:r>
              <a:rPr lang="en-US" dirty="0" err="1" smtClean="0"/>
              <a:t>Modelica</a:t>
            </a:r>
            <a:r>
              <a:rPr lang="en-US" dirty="0" smtClean="0"/>
              <a:t> Function Language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59747"/>
            <a:ext cx="341947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539" y="819150"/>
            <a:ext cx="36004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52" y="2690812"/>
            <a:ext cx="27432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362200"/>
            <a:ext cx="34194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401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Vehicle Chassis/Hull Surrogate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86200"/>
            <a:ext cx="8763000" cy="2819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Input Rotational Power From </a:t>
            </a:r>
            <a:r>
              <a:rPr lang="en-US" dirty="0" err="1" smtClean="0"/>
              <a:t>DriveTrain</a:t>
            </a:r>
            <a:endParaRPr lang="en-US" dirty="0" smtClean="0"/>
          </a:p>
          <a:p>
            <a:r>
              <a:rPr lang="en-US" dirty="0" smtClean="0"/>
              <a:t>Input Signal Specifies Resistive Load (MR)</a:t>
            </a:r>
          </a:p>
          <a:p>
            <a:r>
              <a:rPr lang="en-US" dirty="0" smtClean="0"/>
              <a:t>Internal Bond graph is a Series RL Circuit</a:t>
            </a:r>
          </a:p>
          <a:p>
            <a:pPr lvl="1"/>
            <a:r>
              <a:rPr lang="en-US" dirty="0" smtClean="0"/>
              <a:t>I is representative of vehicle mass</a:t>
            </a:r>
          </a:p>
          <a:p>
            <a:pPr lvl="1"/>
            <a:r>
              <a:rPr lang="en-US" dirty="0" smtClean="0"/>
              <a:t>MR is a modulated resistance programmable for road/incline</a:t>
            </a:r>
          </a:p>
          <a:p>
            <a:pPr lvl="1"/>
            <a:r>
              <a:rPr lang="en-US" dirty="0" smtClean="0"/>
              <a:t>Scope “</a:t>
            </a:r>
            <a:r>
              <a:rPr lang="en-US" dirty="0" err="1" smtClean="0"/>
              <a:t>Load_w</a:t>
            </a:r>
            <a:r>
              <a:rPr lang="en-US" dirty="0" smtClean="0"/>
              <a:t>” specifies a plot to generate during </a:t>
            </a:r>
            <a:r>
              <a:rPr lang="en-US" dirty="0" err="1" smtClean="0"/>
              <a:t>sim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3124200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3028950" cy="2240014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>
            <a:stCxn id="3074" idx="3"/>
          </p:cNvCxnSpPr>
          <p:nvPr/>
        </p:nvCxnSpPr>
        <p:spPr>
          <a:xfrm flipV="1">
            <a:off x="3810000" y="1219200"/>
            <a:ext cx="1447800" cy="842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810000" y="2590801"/>
            <a:ext cx="1447800" cy="868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579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DriveTrain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962400"/>
            <a:ext cx="8686800" cy="2743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Input: Engine Throttle, Requests Torque</a:t>
            </a:r>
          </a:p>
          <a:p>
            <a:r>
              <a:rPr lang="en-US" dirty="0" smtClean="0"/>
              <a:t>Diesel Engine: Produces  </a:t>
            </a:r>
            <a:r>
              <a:rPr lang="en-US" dirty="0" err="1" smtClean="0"/>
              <a:t>Torque@RPM</a:t>
            </a:r>
            <a:r>
              <a:rPr lang="en-US" dirty="0" smtClean="0"/>
              <a:t> on Rotational Power Port</a:t>
            </a:r>
          </a:p>
          <a:p>
            <a:r>
              <a:rPr lang="en-US" dirty="0" smtClean="0"/>
              <a:t>Transmission: Transforms Torque*RPM based on Gear Ratio.  Sensors report </a:t>
            </a:r>
            <a:r>
              <a:rPr lang="en-US" dirty="0" err="1" smtClean="0"/>
              <a:t>Input/Output</a:t>
            </a:r>
            <a:r>
              <a:rPr lang="en-US" dirty="0" smtClean="0"/>
              <a:t> RPM </a:t>
            </a:r>
          </a:p>
          <a:p>
            <a:r>
              <a:rPr lang="en-US" dirty="0" smtClean="0"/>
              <a:t>Transmission Controller: Uses RPM, Produces Ratio Signal</a:t>
            </a:r>
          </a:p>
          <a:p>
            <a:r>
              <a:rPr lang="en-US" dirty="0" smtClean="0"/>
              <a:t>Transmission Out: Rotational Power Port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60782"/>
            <a:ext cx="7162800" cy="29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133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26504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Diesel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505200"/>
            <a:ext cx="8305800" cy="2620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Diesel Engine: Simple Engine, Source of Power</a:t>
            </a:r>
          </a:p>
          <a:p>
            <a:pPr lvl="1"/>
            <a:r>
              <a:rPr lang="en-US" dirty="0" smtClean="0"/>
              <a:t>Effort (Torque)</a:t>
            </a:r>
          </a:p>
          <a:p>
            <a:pPr lvl="1"/>
            <a:r>
              <a:rPr lang="en-US" dirty="0" smtClean="0"/>
              <a:t>Flow (w)</a:t>
            </a:r>
          </a:p>
          <a:p>
            <a:pPr lvl="1"/>
            <a:r>
              <a:rPr lang="en-US" dirty="0" smtClean="0"/>
              <a:t>Resistive Load Represents Loss in Bearings, etc.</a:t>
            </a:r>
          </a:p>
          <a:p>
            <a:pPr lvl="1"/>
            <a:r>
              <a:rPr lang="en-US" dirty="0" smtClean="0"/>
              <a:t>Scope specifies generation of plot of w during </a:t>
            </a:r>
            <a:r>
              <a:rPr lang="en-US" dirty="0" err="1" smtClean="0"/>
              <a:t>sim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Output on Rotational Bond Graph Port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362902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685800"/>
            <a:ext cx="3629025" cy="2876338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2362200" y="685800"/>
            <a:ext cx="25908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362200" y="2286001"/>
            <a:ext cx="2666999" cy="1276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0662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272" y="4419600"/>
            <a:ext cx="8305800" cy="2163763"/>
          </a:xfrm>
        </p:spPr>
        <p:txBody>
          <a:bodyPr/>
          <a:lstStyle/>
          <a:p>
            <a:r>
              <a:rPr lang="en-US" dirty="0" smtClean="0"/>
              <a:t>Simple Modulated Transformer</a:t>
            </a:r>
          </a:p>
          <a:p>
            <a:r>
              <a:rPr lang="en-US" dirty="0" smtClean="0"/>
              <a:t>Senses w, computes RPM</a:t>
            </a:r>
          </a:p>
          <a:p>
            <a:r>
              <a:rPr lang="en-US" dirty="0" smtClean="0"/>
              <a:t>No internal losses (for simplicity)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752600"/>
            <a:ext cx="3323166" cy="168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386923"/>
            <a:ext cx="4713976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404981"/>
            <a:ext cx="333375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72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Transmission 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657600"/>
            <a:ext cx="6023113" cy="2468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Ultra-simple controller</a:t>
            </a:r>
          </a:p>
          <a:p>
            <a:pPr lvl="1"/>
            <a:r>
              <a:rPr lang="en-US" dirty="0" smtClean="0"/>
              <a:t>No Internal States</a:t>
            </a:r>
          </a:p>
          <a:p>
            <a:pPr lvl="1"/>
            <a:r>
              <a:rPr lang="en-US" dirty="0" smtClean="0"/>
              <a:t>Only Logic Based on </a:t>
            </a:r>
            <a:r>
              <a:rPr lang="en-US" dirty="0" err="1" smtClean="0"/>
              <a:t>Intertial</a:t>
            </a:r>
            <a:r>
              <a:rPr lang="en-US" dirty="0" smtClean="0"/>
              <a:t> State</a:t>
            </a:r>
          </a:p>
          <a:p>
            <a:pPr lvl="1"/>
            <a:r>
              <a:rPr lang="en-US" dirty="0" err="1" smtClean="0"/>
              <a:t>Modelica</a:t>
            </a:r>
            <a:r>
              <a:rPr lang="en-US" dirty="0" smtClean="0"/>
              <a:t> Syntax</a:t>
            </a:r>
          </a:p>
          <a:p>
            <a:pPr lvl="1"/>
            <a:r>
              <a:rPr lang="en-US" dirty="0" smtClean="0"/>
              <a:t>Note: </a:t>
            </a:r>
            <a:r>
              <a:rPr lang="en-US" dirty="0" err="1" smtClean="0"/>
              <a:t>Modelica</a:t>
            </a:r>
            <a:r>
              <a:rPr lang="en-US" dirty="0" smtClean="0"/>
              <a:t> Bug in Simulation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" y="1219200"/>
            <a:ext cx="3404277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19200"/>
            <a:ext cx="275272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56513" y="914400"/>
            <a:ext cx="237384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function [Ratio] = </a:t>
            </a:r>
            <a:r>
              <a:rPr lang="en-US" sz="700" dirty="0" err="1" smtClean="0"/>
              <a:t>fcn</a:t>
            </a:r>
            <a:r>
              <a:rPr lang="en-US" sz="700" dirty="0" smtClean="0"/>
              <a:t>(</a:t>
            </a:r>
            <a:r>
              <a:rPr lang="en-US" sz="700" dirty="0" err="1" smtClean="0"/>
              <a:t>InRPM</a:t>
            </a:r>
            <a:r>
              <a:rPr lang="en-US" sz="700" dirty="0" smtClean="0"/>
              <a:t>, </a:t>
            </a:r>
            <a:r>
              <a:rPr lang="en-US" sz="700" dirty="0" err="1" smtClean="0"/>
              <a:t>OutRPM</a:t>
            </a:r>
            <a:r>
              <a:rPr lang="en-US" sz="700" dirty="0" smtClean="0"/>
              <a:t>)#%</a:t>
            </a:r>
            <a:r>
              <a:rPr lang="en-US" sz="700" dirty="0" err="1" smtClean="0"/>
              <a:t>eml</a:t>
            </a:r>
            <a:endParaRPr lang="en-US" sz="700" dirty="0" smtClean="0"/>
          </a:p>
          <a:p>
            <a:r>
              <a:rPr lang="en-US" sz="700" dirty="0" smtClean="0"/>
              <a:t>%</a:t>
            </a:r>
            <a:r>
              <a:rPr lang="en-US" sz="700" dirty="0" err="1" smtClean="0"/>
              <a:t>matlab</a:t>
            </a:r>
            <a:r>
              <a:rPr lang="en-US" sz="700" dirty="0" smtClean="0"/>
              <a:t> specific</a:t>
            </a:r>
          </a:p>
          <a:p>
            <a:endParaRPr lang="en-US" sz="700" dirty="0" smtClean="0"/>
          </a:p>
          <a:p>
            <a:r>
              <a:rPr lang="en-US" sz="700" dirty="0" smtClean="0"/>
              <a:t>#</a:t>
            </a:r>
            <a:r>
              <a:rPr lang="en-US" sz="700" dirty="0" err="1" smtClean="0"/>
              <a:t>Modelica</a:t>
            </a:r>
            <a:endParaRPr lang="en-US" sz="700" dirty="0" smtClean="0"/>
          </a:p>
          <a:p>
            <a:r>
              <a:rPr lang="en-US" sz="700" dirty="0" smtClean="0"/>
              <a:t>   constant Real </a:t>
            </a:r>
            <a:r>
              <a:rPr lang="en-US" sz="700" dirty="0" err="1" smtClean="0"/>
              <a:t>ShiftRPM</a:t>
            </a:r>
            <a:r>
              <a:rPr lang="en-US" sz="700" dirty="0" smtClean="0"/>
              <a:t> = 1800;</a:t>
            </a:r>
          </a:p>
          <a:p>
            <a:endParaRPr lang="en-US" sz="700" dirty="0" smtClean="0"/>
          </a:p>
          <a:p>
            <a:r>
              <a:rPr lang="en-US" sz="700" dirty="0" smtClean="0"/>
              <a:t>    constant Real G1=0.235849057;</a:t>
            </a:r>
          </a:p>
          <a:p>
            <a:r>
              <a:rPr lang="en-US" sz="700" dirty="0" smtClean="0"/>
              <a:t>    constant Real G2=0.327868852;</a:t>
            </a:r>
          </a:p>
          <a:p>
            <a:r>
              <a:rPr lang="en-US" sz="700" dirty="0" smtClean="0"/>
              <a:t>    constant Real G3=0.431034483;</a:t>
            </a:r>
          </a:p>
          <a:p>
            <a:r>
              <a:rPr lang="en-US" sz="700" dirty="0" smtClean="0"/>
              <a:t>    constant Real G4=0.598802395;</a:t>
            </a:r>
          </a:p>
          <a:p>
            <a:r>
              <a:rPr lang="en-US" sz="700" dirty="0" smtClean="0"/>
              <a:t>    constant Real G5=1;</a:t>
            </a:r>
          </a:p>
          <a:p>
            <a:r>
              <a:rPr lang="en-US" sz="700" dirty="0" smtClean="0"/>
              <a:t>    constant Real G6=1.388888889;</a:t>
            </a:r>
          </a:p>
          <a:p>
            <a:endParaRPr lang="en-US" sz="700" dirty="0" smtClean="0"/>
          </a:p>
          <a:p>
            <a:endParaRPr lang="en-US" sz="700" dirty="0" smtClean="0"/>
          </a:p>
          <a:p>
            <a:r>
              <a:rPr lang="en-US" sz="700" dirty="0" smtClean="0"/>
              <a:t>    constant Real G1Low =0;</a:t>
            </a:r>
          </a:p>
          <a:p>
            <a:r>
              <a:rPr lang="en-US" sz="700" dirty="0" smtClean="0"/>
              <a:t>    constant Real G1High =</a:t>
            </a:r>
            <a:r>
              <a:rPr lang="en-US" sz="700" dirty="0" err="1" smtClean="0"/>
              <a:t>ShiftRPM</a:t>
            </a:r>
            <a:r>
              <a:rPr lang="en-US" sz="700" dirty="0" smtClean="0"/>
              <a:t> * G1;</a:t>
            </a:r>
          </a:p>
          <a:p>
            <a:r>
              <a:rPr lang="en-US" sz="700" dirty="0" smtClean="0"/>
              <a:t>    constant Real G2Low =G1High;</a:t>
            </a:r>
          </a:p>
          <a:p>
            <a:r>
              <a:rPr lang="en-US" sz="700" dirty="0" smtClean="0"/>
              <a:t>    constant Real G2High =</a:t>
            </a:r>
            <a:r>
              <a:rPr lang="en-US" sz="700" dirty="0" err="1" smtClean="0"/>
              <a:t>ShiftRPM</a:t>
            </a:r>
            <a:r>
              <a:rPr lang="en-US" sz="700" dirty="0" smtClean="0"/>
              <a:t> * G2;</a:t>
            </a:r>
          </a:p>
          <a:p>
            <a:r>
              <a:rPr lang="en-US" sz="700" dirty="0" smtClean="0"/>
              <a:t>    constant Real G3Low = G2High;</a:t>
            </a:r>
          </a:p>
          <a:p>
            <a:r>
              <a:rPr lang="en-US" sz="700" dirty="0" smtClean="0"/>
              <a:t>    constant Real G3High =</a:t>
            </a:r>
            <a:r>
              <a:rPr lang="en-US" sz="700" dirty="0" err="1" smtClean="0"/>
              <a:t>ShiftRPM</a:t>
            </a:r>
            <a:r>
              <a:rPr lang="en-US" sz="700" dirty="0" smtClean="0"/>
              <a:t> * G3;</a:t>
            </a:r>
          </a:p>
          <a:p>
            <a:r>
              <a:rPr lang="en-US" sz="700" dirty="0" smtClean="0"/>
              <a:t>    constant Real G4Low =G3High;</a:t>
            </a:r>
          </a:p>
          <a:p>
            <a:r>
              <a:rPr lang="en-US" sz="700" dirty="0" smtClean="0"/>
              <a:t>    constant Real G4High =</a:t>
            </a:r>
            <a:r>
              <a:rPr lang="en-US" sz="700" dirty="0" err="1" smtClean="0"/>
              <a:t>ShiftRPM</a:t>
            </a:r>
            <a:r>
              <a:rPr lang="en-US" sz="700" dirty="0" smtClean="0"/>
              <a:t> * G4;</a:t>
            </a:r>
          </a:p>
          <a:p>
            <a:r>
              <a:rPr lang="en-US" sz="700" dirty="0" smtClean="0"/>
              <a:t>    constant Real G5Low =G4High;</a:t>
            </a:r>
          </a:p>
          <a:p>
            <a:r>
              <a:rPr lang="en-US" sz="700" dirty="0" smtClean="0"/>
              <a:t>    constant Real G5High =</a:t>
            </a:r>
            <a:r>
              <a:rPr lang="en-US" sz="700" dirty="0" err="1" smtClean="0"/>
              <a:t>ShiftRPM</a:t>
            </a:r>
            <a:r>
              <a:rPr lang="en-US" sz="700" dirty="0" smtClean="0"/>
              <a:t> * G5;</a:t>
            </a:r>
          </a:p>
          <a:p>
            <a:r>
              <a:rPr lang="en-US" sz="700" dirty="0" smtClean="0"/>
              <a:t>    constant Real G6Low =G5High;</a:t>
            </a:r>
          </a:p>
          <a:p>
            <a:r>
              <a:rPr lang="en-US" sz="700" dirty="0" smtClean="0"/>
              <a:t>    constant Real G6High =99999;</a:t>
            </a:r>
          </a:p>
          <a:p>
            <a:endParaRPr lang="en-US" sz="700" dirty="0" smtClean="0"/>
          </a:p>
          <a:p>
            <a:r>
              <a:rPr lang="en-US" sz="700" dirty="0" smtClean="0"/>
              <a:t>// NEED TO REMOVE "algorithm" at top</a:t>
            </a:r>
          </a:p>
          <a:p>
            <a:r>
              <a:rPr lang="en-US" sz="700" dirty="0" smtClean="0"/>
              <a:t> algorithm</a:t>
            </a:r>
          </a:p>
          <a:p>
            <a:r>
              <a:rPr lang="en-US" sz="700" dirty="0" smtClean="0"/>
              <a:t>    if </a:t>
            </a:r>
            <a:r>
              <a:rPr lang="en-US" sz="700" dirty="0" err="1" smtClean="0"/>
              <a:t>OutRPM</a:t>
            </a:r>
            <a:r>
              <a:rPr lang="en-US" sz="700" dirty="0" smtClean="0"/>
              <a:t> &lt; G1High then</a:t>
            </a:r>
          </a:p>
          <a:p>
            <a:r>
              <a:rPr lang="en-US" sz="700" dirty="0" smtClean="0"/>
              <a:t>        Ratio := G1; </a:t>
            </a:r>
          </a:p>
          <a:p>
            <a:r>
              <a:rPr lang="en-US" sz="700" dirty="0" smtClean="0"/>
              <a:t>    </a:t>
            </a:r>
            <a:r>
              <a:rPr lang="en-US" sz="700" dirty="0" err="1" smtClean="0"/>
              <a:t>elseif</a:t>
            </a:r>
            <a:r>
              <a:rPr lang="en-US" sz="700" dirty="0" smtClean="0"/>
              <a:t>  </a:t>
            </a:r>
            <a:r>
              <a:rPr lang="en-US" sz="700" dirty="0" err="1" smtClean="0"/>
              <a:t>OutRPM</a:t>
            </a:r>
            <a:r>
              <a:rPr lang="en-US" sz="700" dirty="0" smtClean="0"/>
              <a:t>  &gt;= G2Low and </a:t>
            </a:r>
            <a:r>
              <a:rPr lang="en-US" sz="700" dirty="0" err="1" smtClean="0"/>
              <a:t>OutRPM</a:t>
            </a:r>
            <a:r>
              <a:rPr lang="en-US" sz="700" dirty="0" smtClean="0"/>
              <a:t> &lt; G2High  then </a:t>
            </a:r>
          </a:p>
          <a:p>
            <a:r>
              <a:rPr lang="en-US" sz="700" dirty="0" smtClean="0"/>
              <a:t>        Ratio:=G2;</a:t>
            </a:r>
          </a:p>
          <a:p>
            <a:r>
              <a:rPr lang="en-US" sz="700" dirty="0" smtClean="0"/>
              <a:t>    </a:t>
            </a:r>
            <a:r>
              <a:rPr lang="en-US" sz="700" dirty="0" err="1" smtClean="0"/>
              <a:t>elseif</a:t>
            </a:r>
            <a:r>
              <a:rPr lang="en-US" sz="700" dirty="0" smtClean="0"/>
              <a:t> </a:t>
            </a:r>
            <a:r>
              <a:rPr lang="en-US" sz="700" dirty="0" err="1" smtClean="0"/>
              <a:t>OutRPM</a:t>
            </a:r>
            <a:r>
              <a:rPr lang="en-US" sz="700" dirty="0" smtClean="0"/>
              <a:t> &gt;= G3Low and </a:t>
            </a:r>
            <a:r>
              <a:rPr lang="en-US" sz="700" dirty="0" err="1" smtClean="0"/>
              <a:t>OutRPM</a:t>
            </a:r>
            <a:r>
              <a:rPr lang="en-US" sz="700" dirty="0" smtClean="0"/>
              <a:t> &lt; G3High then</a:t>
            </a:r>
          </a:p>
          <a:p>
            <a:r>
              <a:rPr lang="en-US" sz="700" dirty="0" smtClean="0"/>
              <a:t>      Ratio:=G3;</a:t>
            </a:r>
          </a:p>
          <a:p>
            <a:r>
              <a:rPr lang="en-US" sz="700" dirty="0" smtClean="0"/>
              <a:t>    </a:t>
            </a:r>
            <a:r>
              <a:rPr lang="en-US" sz="700" dirty="0" err="1" smtClean="0"/>
              <a:t>elseif</a:t>
            </a:r>
            <a:r>
              <a:rPr lang="en-US" sz="700" dirty="0" smtClean="0"/>
              <a:t> </a:t>
            </a:r>
            <a:r>
              <a:rPr lang="en-US" sz="700" dirty="0" err="1" smtClean="0"/>
              <a:t>OutRPM</a:t>
            </a:r>
            <a:r>
              <a:rPr lang="en-US" sz="700" dirty="0" smtClean="0"/>
              <a:t> &gt;= G4Low and </a:t>
            </a:r>
            <a:r>
              <a:rPr lang="en-US" sz="700" dirty="0" err="1" smtClean="0"/>
              <a:t>OutRPM</a:t>
            </a:r>
            <a:r>
              <a:rPr lang="en-US" sz="700" dirty="0" smtClean="0"/>
              <a:t> &lt; G4High then</a:t>
            </a:r>
          </a:p>
          <a:p>
            <a:r>
              <a:rPr lang="en-US" sz="700" dirty="0" smtClean="0"/>
              <a:t>      Ratio:=G4;</a:t>
            </a:r>
          </a:p>
          <a:p>
            <a:r>
              <a:rPr lang="en-US" sz="700" dirty="0" smtClean="0"/>
              <a:t>   </a:t>
            </a:r>
            <a:r>
              <a:rPr lang="en-US" sz="700" dirty="0" err="1" smtClean="0"/>
              <a:t>elseif</a:t>
            </a:r>
            <a:r>
              <a:rPr lang="en-US" sz="700" dirty="0" smtClean="0"/>
              <a:t> </a:t>
            </a:r>
            <a:r>
              <a:rPr lang="en-US" sz="700" dirty="0" err="1" smtClean="0"/>
              <a:t>OutRPM</a:t>
            </a:r>
            <a:r>
              <a:rPr lang="en-US" sz="700" dirty="0" smtClean="0"/>
              <a:t> &gt;= G5Low and </a:t>
            </a:r>
            <a:r>
              <a:rPr lang="en-US" sz="700" dirty="0" err="1" smtClean="0"/>
              <a:t>OutRPM</a:t>
            </a:r>
            <a:r>
              <a:rPr lang="en-US" sz="700" dirty="0" smtClean="0"/>
              <a:t> &lt; G5High then</a:t>
            </a:r>
          </a:p>
          <a:p>
            <a:r>
              <a:rPr lang="en-US" sz="700" dirty="0" smtClean="0"/>
              <a:t>      Ratio:=G5;</a:t>
            </a:r>
          </a:p>
          <a:p>
            <a:r>
              <a:rPr lang="en-US" sz="700" dirty="0" smtClean="0"/>
              <a:t>   </a:t>
            </a:r>
            <a:r>
              <a:rPr lang="en-US" sz="700" dirty="0" err="1" smtClean="0"/>
              <a:t>elseif</a:t>
            </a:r>
            <a:r>
              <a:rPr lang="en-US" sz="700" dirty="0" smtClean="0"/>
              <a:t> </a:t>
            </a:r>
            <a:r>
              <a:rPr lang="en-US" sz="700" dirty="0" err="1" smtClean="0"/>
              <a:t>OutRPM</a:t>
            </a:r>
            <a:r>
              <a:rPr lang="en-US" sz="700" dirty="0" smtClean="0"/>
              <a:t> &gt;= G6Low and </a:t>
            </a:r>
            <a:r>
              <a:rPr lang="en-US" sz="700" dirty="0" err="1" smtClean="0"/>
              <a:t>OutRPM</a:t>
            </a:r>
            <a:r>
              <a:rPr lang="en-US" sz="700" dirty="0" smtClean="0"/>
              <a:t> &lt; G6High then</a:t>
            </a:r>
          </a:p>
          <a:p>
            <a:r>
              <a:rPr lang="en-US" sz="700" dirty="0" smtClean="0"/>
              <a:t>      Ratio:=G6;</a:t>
            </a:r>
          </a:p>
          <a:p>
            <a:r>
              <a:rPr lang="en-US" sz="700" dirty="0" smtClean="0"/>
              <a:t>    else</a:t>
            </a:r>
          </a:p>
          <a:p>
            <a:r>
              <a:rPr lang="en-US" sz="700" dirty="0" smtClean="0"/>
              <a:t>     Ratio:=1;</a:t>
            </a:r>
          </a:p>
          <a:p>
            <a:r>
              <a:rPr lang="en-US" sz="700" dirty="0" smtClean="0"/>
              <a:t>    end if;</a:t>
            </a:r>
          </a:p>
          <a:p>
            <a:r>
              <a:rPr lang="en-US" sz="700" dirty="0" smtClean="0"/>
              <a:t>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343534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948</Words>
  <Application>Microsoft Office PowerPoint</Application>
  <PresentationFormat>On-screen Show (4:3)</PresentationFormat>
  <Paragraphs>200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Packager Shell Object</vt:lpstr>
      <vt:lpstr>How to get to the Verification Problem?</vt:lpstr>
      <vt:lpstr>Verification Sample Model</vt:lpstr>
      <vt:lpstr>Simple Test Bench</vt:lpstr>
      <vt:lpstr>Scenario Models</vt:lpstr>
      <vt:lpstr>Vehicle Chassis/Hull Surrogate</vt:lpstr>
      <vt:lpstr>DriveTrain System</vt:lpstr>
      <vt:lpstr>Diesel Engine</vt:lpstr>
      <vt:lpstr>Transmission Mechanical</vt:lpstr>
      <vt:lpstr>Transmission Controller</vt:lpstr>
      <vt:lpstr>Composed System</vt:lpstr>
      <vt:lpstr>Modelica Models</vt:lpstr>
      <vt:lpstr>Modelica Simulation</vt:lpstr>
      <vt:lpstr>To Be Done</vt:lpstr>
      <vt:lpstr>System with more state variables</vt:lpstr>
      <vt:lpstr>High level diagram</vt:lpstr>
      <vt:lpstr>High level test bench diagram</vt:lpstr>
      <vt:lpstr>GME Test Bench model</vt:lpstr>
      <vt:lpstr>System Under Test Component</vt:lpstr>
      <vt:lpstr>Engine</vt:lpstr>
      <vt:lpstr>Transmission</vt:lpstr>
      <vt:lpstr>Transmission Controller</vt:lpstr>
      <vt:lpstr>Test Vehicle</vt:lpstr>
      <vt:lpstr>Flat BG</vt:lpstr>
      <vt:lpstr>Generated equations</vt:lpstr>
      <vt:lpstr>Modelica results</vt:lpstr>
      <vt:lpstr>Simulink Results w/ Controller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Model</dc:title>
  <dc:creator>bapty</dc:creator>
  <cp:lastModifiedBy>Zsolt</cp:lastModifiedBy>
  <cp:revision>37</cp:revision>
  <dcterms:created xsi:type="dcterms:W3CDTF">2011-11-04T21:38:17Z</dcterms:created>
  <dcterms:modified xsi:type="dcterms:W3CDTF">2012-02-27T14:59:06Z</dcterms:modified>
</cp:coreProperties>
</file>